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31" r:id="rId3"/>
    <p:sldId id="332" r:id="rId4"/>
    <p:sldId id="325" r:id="rId5"/>
    <p:sldId id="303" r:id="rId6"/>
    <p:sldId id="333" r:id="rId7"/>
    <p:sldId id="329" r:id="rId8"/>
    <p:sldId id="327" r:id="rId9"/>
    <p:sldId id="309" r:id="rId10"/>
    <p:sldId id="32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B9D533"/>
    <a:srgbClr val="9ED3CC"/>
    <a:srgbClr val="E46C0A"/>
    <a:srgbClr val="8064A2"/>
    <a:srgbClr val="000000"/>
    <a:srgbClr val="45C1A4"/>
    <a:srgbClr val="0E7FB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11" autoAdjust="0"/>
    <p:restoredTop sz="93011" autoAdjust="0"/>
  </p:normalViewPr>
  <p:slideViewPr>
    <p:cSldViewPr>
      <p:cViewPr>
        <p:scale>
          <a:sx n="70" d="100"/>
          <a:sy n="70" d="100"/>
        </p:scale>
        <p:origin x="-576" y="-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D3DC82-6CC3-4132-92A3-302B2DB8A596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ED93B-1C98-4EC3-BEFF-9E56D3E853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83088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 smtClean="0">
                <a:solidFill>
                  <a:srgbClr val="D64A3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“If you don’t know where you are going how will you know when you get there?”</a:t>
            </a:r>
            <a:endParaRPr lang="en-US" sz="1200" i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ED93B-1C98-4EC3-BEFF-9E56D3E8532C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3700" dirty="0" smtClean="0"/>
              <a:t>Comprehensive approach</a:t>
            </a:r>
          </a:p>
          <a:p>
            <a:pPr lvl="1"/>
            <a:r>
              <a:rPr lang="en-US" sz="3400" dirty="0" smtClean="0"/>
              <a:t>Holistic Development of Students </a:t>
            </a:r>
          </a:p>
          <a:p>
            <a:pPr lvl="2"/>
            <a:r>
              <a:rPr lang="en-US" sz="3100" dirty="0" smtClean="0"/>
              <a:t>Cognitive</a:t>
            </a:r>
          </a:p>
          <a:p>
            <a:pPr lvl="3"/>
            <a:r>
              <a:rPr lang="en-US" sz="2800" dirty="0" smtClean="0"/>
              <a:t>Literacy boost</a:t>
            </a:r>
          </a:p>
          <a:p>
            <a:pPr lvl="3"/>
            <a:r>
              <a:rPr lang="en-US" sz="2800" dirty="0" smtClean="0"/>
              <a:t>Numeracy boost</a:t>
            </a:r>
          </a:p>
          <a:p>
            <a:pPr lvl="3"/>
            <a:r>
              <a:rPr lang="en-US" sz="2800" dirty="0" smtClean="0"/>
              <a:t>Assessment </a:t>
            </a:r>
          </a:p>
          <a:p>
            <a:pPr lvl="2"/>
            <a:r>
              <a:rPr lang="en-US" sz="3100" dirty="0" smtClean="0"/>
              <a:t>Physical  Development</a:t>
            </a:r>
          </a:p>
          <a:p>
            <a:pPr lvl="3"/>
            <a:r>
              <a:rPr lang="en-US" sz="2800" dirty="0" smtClean="0"/>
              <a:t>Co-curricular activities</a:t>
            </a:r>
          </a:p>
          <a:p>
            <a:pPr lvl="3"/>
            <a:r>
              <a:rPr lang="en-US" sz="2800" dirty="0" smtClean="0"/>
              <a:t>CFHE</a:t>
            </a:r>
          </a:p>
          <a:p>
            <a:pPr lvl="2"/>
            <a:r>
              <a:rPr lang="en-US" sz="3100" dirty="0" smtClean="0"/>
              <a:t>Social &amp; emotional Development</a:t>
            </a:r>
          </a:p>
          <a:p>
            <a:pPr lvl="3"/>
            <a:r>
              <a:rPr lang="en-US" sz="2800" dirty="0" smtClean="0"/>
              <a:t>Child clubs </a:t>
            </a:r>
          </a:p>
          <a:p>
            <a:pPr lvl="3"/>
            <a:r>
              <a:rPr lang="en-US" sz="2800" dirty="0" smtClean="0"/>
              <a:t>CPCR</a:t>
            </a:r>
          </a:p>
          <a:p>
            <a:pPr lvl="3"/>
            <a:r>
              <a:rPr lang="en-US" sz="2800" dirty="0" smtClean="0"/>
              <a:t>DRR </a:t>
            </a:r>
          </a:p>
          <a:p>
            <a:pPr lvl="3"/>
            <a:r>
              <a:rPr lang="en-US" sz="2800" dirty="0" smtClean="0"/>
              <a:t>Peace Education </a:t>
            </a:r>
          </a:p>
          <a:p>
            <a:pPr lvl="2"/>
            <a:r>
              <a:rPr lang="en-US" sz="3100" dirty="0" smtClean="0"/>
              <a:t>Linguistics Development </a:t>
            </a:r>
          </a:p>
          <a:p>
            <a:pPr lvl="3"/>
            <a:r>
              <a:rPr lang="en-US" sz="2800" dirty="0" smtClean="0"/>
              <a:t>Mother Tongue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ED93B-1C98-4EC3-BEFF-9E56D3E8532C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ED93B-1C98-4EC3-BEFF-9E56D3E8532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Calibri" pitchFamily="34" charset="0"/>
                <a:cs typeface="Calibri" pitchFamily="34" charset="0"/>
              </a:rPr>
              <a:t>Recent research shows children’s early math abilities is a predictor of later school success (Duncan, 2007)</a:t>
            </a:r>
          </a:p>
          <a:p>
            <a:r>
              <a:rPr lang="en-US" sz="1200" dirty="0" smtClean="0">
                <a:latin typeface="Calibri" pitchFamily="34" charset="0"/>
                <a:cs typeface="Calibri" pitchFamily="34" charset="0"/>
              </a:rPr>
              <a:t>Our own research with Literacy Boost shows children making gains in </a:t>
            </a:r>
            <a:r>
              <a:rPr lang="en-US" sz="1200" i="1" dirty="0" smtClean="0">
                <a:latin typeface="Calibri" pitchFamily="34" charset="0"/>
                <a:cs typeface="Calibri" pitchFamily="34" charset="0"/>
              </a:rPr>
              <a:t>both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 literacy and numeracy (Nepal, Malawi)</a:t>
            </a:r>
          </a:p>
          <a:p>
            <a:r>
              <a:rPr lang="en-US" sz="1200" dirty="0" smtClean="0">
                <a:latin typeface="Calibri" pitchFamily="34" charset="0"/>
                <a:cs typeface="Calibri" pitchFamily="34" charset="0"/>
              </a:rPr>
              <a:t>A strong foundation in math is necessary to succeed in school </a:t>
            </a:r>
            <a:r>
              <a:rPr lang="en-US" sz="1200" i="1" dirty="0" smtClean="0">
                <a:latin typeface="Calibri" pitchFamily="34" charset="0"/>
                <a:cs typeface="Calibri" pitchFamily="34" charset="0"/>
              </a:rPr>
              <a:t>and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 in the real world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ED93B-1C98-4EC3-BEFF-9E56D3E8532C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D410-BDEA-44EB-A653-B4A6A849A97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6197-024F-49E6-802C-1B61F334FD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19191388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D410-BDEA-44EB-A653-B4A6A849A97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6197-024F-49E6-802C-1B61F334FD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75265041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D410-BDEA-44EB-A653-B4A6A849A97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6197-024F-49E6-802C-1B61F334FD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19448665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D410-BDEA-44EB-A653-B4A6A849A97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6197-024F-49E6-802C-1B61F334FD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80067767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D410-BDEA-44EB-A653-B4A6A849A97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6197-024F-49E6-802C-1B61F334FD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39532866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D410-BDEA-44EB-A653-B4A6A849A97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6197-024F-49E6-802C-1B61F334FD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32887823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D410-BDEA-44EB-A653-B4A6A849A97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6197-024F-49E6-802C-1B61F334FD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3516072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D410-BDEA-44EB-A653-B4A6A849A97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6197-024F-49E6-802C-1B61F334FD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87467736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D410-BDEA-44EB-A653-B4A6A849A97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6197-024F-49E6-802C-1B61F334FD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8594260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D410-BDEA-44EB-A653-B4A6A849A97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6197-024F-49E6-802C-1B61F334FD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549923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D410-BDEA-44EB-A653-B4A6A849A97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6197-024F-49E6-802C-1B61F334FD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96070506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AD410-BDEA-44EB-A653-B4A6A849A97F}" type="datetimeFigureOut">
              <a:rPr lang="en-US" smtClean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16197-024F-49E6-802C-1B61F334FD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694276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Ghaznavi\Desktop\Working\March 2013\PI\PI\data\repo\SC_logo(9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8144" y="5949280"/>
            <a:ext cx="2613642" cy="532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35696" y="2780928"/>
            <a:ext cx="52444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ill Sans MT" pitchFamily="34" charset="0"/>
              </a:rPr>
              <a:t>Balochistan Education Programme </a:t>
            </a:r>
            <a:endParaRPr lang="en-US" sz="2800" dirty="0">
              <a:latin typeface="Gill Sans MT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79712" y="3501008"/>
            <a:ext cx="47525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Assessments and Research around Literacy Boost Program under </a:t>
            </a:r>
          </a:p>
          <a:p>
            <a:pPr algn="ctr"/>
            <a:r>
              <a:rPr lang="en-US" sz="2400" b="1" dirty="0" smtClean="0"/>
              <a:t>(BEP).</a:t>
            </a:r>
          </a:p>
          <a:p>
            <a:pPr algn="ctr"/>
            <a:endParaRPr lang="en-US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806270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Picture 2" descr="C:\Users\NGhaznavi\Desktop\Working\March 2013\PI\PI\data\repo\SC_logo(9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348880"/>
            <a:ext cx="5328592" cy="1085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/>
          <p:cNvSpPr/>
          <p:nvPr/>
        </p:nvSpPr>
        <p:spPr>
          <a:xfrm>
            <a:off x="1763688" y="5463124"/>
            <a:ext cx="832096" cy="832096"/>
          </a:xfrm>
          <a:prstGeom prst="ellipse">
            <a:avLst/>
          </a:prstGeom>
          <a:solidFill>
            <a:srgbClr val="B9D533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8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64585" y="5371340"/>
            <a:ext cx="63030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6000" spc="-150" dirty="0" smtClean="0">
                <a:solidFill>
                  <a:schemeClr val="bg1"/>
                </a:solidFill>
                <a:latin typeface="Entypo"/>
              </a:rPr>
              <a:t>T</a:t>
            </a:r>
            <a:endParaRPr lang="en-US" sz="6000" dirty="0">
              <a:solidFill>
                <a:schemeClr val="bg1"/>
              </a:solidFill>
              <a:latin typeface="Entypo"/>
            </a:endParaRPr>
          </a:p>
        </p:txBody>
      </p:sp>
      <p:sp>
        <p:nvSpPr>
          <p:cNvPr id="7" name="Oval 6"/>
          <p:cNvSpPr/>
          <p:nvPr/>
        </p:nvSpPr>
        <p:spPr>
          <a:xfrm>
            <a:off x="2771800" y="5463124"/>
            <a:ext cx="832096" cy="832096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800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779912" y="5452242"/>
            <a:ext cx="832096" cy="83209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800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748016" y="5452242"/>
            <a:ext cx="832096" cy="832096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800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724128" y="5466073"/>
            <a:ext cx="832096" cy="832096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8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3808" y="5360458"/>
            <a:ext cx="63030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6000" spc="-150" dirty="0" smtClean="0">
                <a:solidFill>
                  <a:schemeClr val="bg1"/>
                </a:solidFill>
                <a:latin typeface="Entypo"/>
              </a:rPr>
              <a:t>H</a:t>
            </a:r>
            <a:endParaRPr lang="en-US" sz="6000" dirty="0">
              <a:solidFill>
                <a:schemeClr val="bg1"/>
              </a:solidFill>
              <a:latin typeface="Entypo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69690" y="5360458"/>
            <a:ext cx="63030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6000" spc="-150" dirty="0" smtClean="0">
                <a:solidFill>
                  <a:schemeClr val="bg1"/>
                </a:solidFill>
                <a:latin typeface="Entypo"/>
              </a:rPr>
              <a:t>A</a:t>
            </a:r>
            <a:endParaRPr lang="en-US" sz="6000" dirty="0">
              <a:solidFill>
                <a:schemeClr val="bg1"/>
              </a:solidFill>
              <a:latin typeface="Entypo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60032" y="5360457"/>
            <a:ext cx="63030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6000" spc="-150" dirty="0" smtClean="0">
                <a:solidFill>
                  <a:schemeClr val="bg1"/>
                </a:solidFill>
                <a:latin typeface="Entypo"/>
              </a:rPr>
              <a:t>N</a:t>
            </a:r>
            <a:endParaRPr lang="en-US" sz="6000" dirty="0">
              <a:solidFill>
                <a:schemeClr val="bg1"/>
              </a:solidFill>
              <a:latin typeface="Entypo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68144" y="5360728"/>
            <a:ext cx="63030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6000" spc="-150" dirty="0" smtClean="0">
                <a:solidFill>
                  <a:schemeClr val="bg1"/>
                </a:solidFill>
                <a:latin typeface="Entypo"/>
              </a:rPr>
              <a:t>K</a:t>
            </a:r>
            <a:endParaRPr lang="en-US" sz="6000" dirty="0">
              <a:solidFill>
                <a:schemeClr val="bg1"/>
              </a:solidFill>
              <a:latin typeface="Entypo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6692232" y="5463123"/>
            <a:ext cx="832096" cy="83209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8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04248" y="5362742"/>
            <a:ext cx="63030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6000" spc="-150" dirty="0" smtClean="0">
                <a:solidFill>
                  <a:schemeClr val="bg1"/>
                </a:solidFill>
                <a:latin typeface="Entypo"/>
              </a:rPr>
              <a:t>S</a:t>
            </a:r>
            <a:endParaRPr lang="en-US" sz="6000" dirty="0">
              <a:solidFill>
                <a:schemeClr val="bg1"/>
              </a:solidFill>
              <a:latin typeface="Entyp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457626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/>
      <p:bldP spid="13" grpId="0"/>
      <p:bldP spid="14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val 3"/>
          <p:cNvSpPr>
            <a:spLocks noChangeArrowheads="1"/>
          </p:cNvSpPr>
          <p:nvPr/>
        </p:nvSpPr>
        <p:spPr bwMode="auto">
          <a:xfrm>
            <a:off x="1502952" y="2348880"/>
            <a:ext cx="2926080" cy="2743200"/>
          </a:xfrm>
          <a:prstGeom prst="ellipse">
            <a:avLst/>
          </a:prstGeom>
          <a:solidFill>
            <a:srgbClr val="B9D533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251520" y="160424"/>
            <a:ext cx="8136904" cy="1000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>
            <a:spAutoFit/>
          </a:bodyPr>
          <a:lstStyle/>
          <a:p>
            <a:pPr algn="ctr" defTabSz="1088232"/>
            <a:r>
              <a:rPr lang="en-US" sz="3100" b="1" spc="-1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rPr>
              <a:t>Balochistan Education Program (BEP) </a:t>
            </a:r>
          </a:p>
          <a:p>
            <a:pPr algn="ctr" defTabSz="1088232"/>
            <a:r>
              <a:rPr lang="en-US" sz="3100" b="1" spc="-1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rPr>
              <a:t>2010 to 2014</a:t>
            </a:r>
          </a:p>
        </p:txBody>
      </p:sp>
      <p:sp>
        <p:nvSpPr>
          <p:cNvPr id="26" name="Pentagon 25"/>
          <p:cNvSpPr/>
          <p:nvPr/>
        </p:nvSpPr>
        <p:spPr>
          <a:xfrm>
            <a:off x="8388424" y="188640"/>
            <a:ext cx="509389" cy="360040"/>
          </a:xfrm>
          <a:prstGeom prst="homePlate">
            <a:avLst/>
          </a:prstGeom>
          <a:solidFill>
            <a:srgbClr val="A6CE39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HN" sz="1200" b="1" dirty="0" smtClean="0"/>
              <a:t>01</a:t>
            </a:r>
            <a:endParaRPr lang="en-US" sz="1200" b="1" dirty="0"/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5436096" y="5301208"/>
            <a:ext cx="3024336" cy="792088"/>
          </a:xfrm>
          <a:prstGeom prst="rect">
            <a:avLst/>
          </a:prstGeom>
          <a:solidFill>
            <a:srgbClr val="B9D53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4000" b="1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340 Schools </a:t>
            </a:r>
          </a:p>
        </p:txBody>
      </p:sp>
      <p:pic>
        <p:nvPicPr>
          <p:cNvPr id="24" name="Picture 2" descr="C:\Users\NGhaznavi\Desktop\Working\March 2013\PI\PI\data\repo\SC_logo(9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9601" y="6296599"/>
            <a:ext cx="1615924" cy="32927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1835696" y="3356992"/>
            <a:ext cx="216024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algn="ctr" defTabSz="1088232"/>
            <a:r>
              <a:rPr lang="en-US" sz="2800" b="1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Objectives </a:t>
            </a:r>
            <a:endParaRPr lang="en-US" sz="1600" b="1" dirty="0">
              <a:solidFill>
                <a:schemeClr val="bg1">
                  <a:lumMod val="65000"/>
                </a:schemeClr>
              </a:solidFill>
              <a:latin typeface="Trebuchet MS" pitchFamily="34" charset="0"/>
            </a:endParaRPr>
          </a:p>
        </p:txBody>
      </p:sp>
      <p:sp>
        <p:nvSpPr>
          <p:cNvPr id="19" name="Oval 5"/>
          <p:cNvSpPr>
            <a:spLocks noChangeArrowheads="1"/>
          </p:cNvSpPr>
          <p:nvPr/>
        </p:nvSpPr>
        <p:spPr bwMode="auto">
          <a:xfrm>
            <a:off x="3902744" y="2811992"/>
            <a:ext cx="1737360" cy="1645920"/>
          </a:xfrm>
          <a:prstGeom prst="ellipse">
            <a:avLst/>
          </a:prstGeom>
          <a:solidFill>
            <a:srgbClr val="9ED3CC"/>
          </a:solidFill>
          <a:ln w="76200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/>
            <a:endParaRPr lang="en-US" sz="2000" b="1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lvl="0" algn="ctr"/>
            <a:r>
              <a:rPr lang="en-US" sz="2000" b="1" dirty="0" smtClean="0">
                <a:solidFill>
                  <a:schemeClr val="bg2"/>
                </a:solidFill>
                <a:latin typeface="Gill Sans MT" pitchFamily="34" charset="0"/>
              </a:rPr>
              <a:t>Increase</a:t>
            </a:r>
          </a:p>
          <a:p>
            <a:pPr lvl="0" algn="ctr"/>
            <a:r>
              <a:rPr lang="en-US" sz="2000" b="1" dirty="0" smtClean="0">
                <a:solidFill>
                  <a:schemeClr val="bg2"/>
                </a:solidFill>
                <a:latin typeface="Gill Sans MT" pitchFamily="34" charset="0"/>
              </a:rPr>
              <a:t>Quality</a:t>
            </a:r>
          </a:p>
        </p:txBody>
      </p:sp>
      <p:sp>
        <p:nvSpPr>
          <p:cNvPr id="28" name="Oval 5"/>
          <p:cNvSpPr>
            <a:spLocks noChangeArrowheads="1"/>
          </p:cNvSpPr>
          <p:nvPr/>
        </p:nvSpPr>
        <p:spPr bwMode="auto">
          <a:xfrm>
            <a:off x="228704" y="2761168"/>
            <a:ext cx="1737360" cy="1645920"/>
          </a:xfrm>
          <a:prstGeom prst="ellipse">
            <a:avLst/>
          </a:prstGeom>
          <a:solidFill>
            <a:srgbClr val="9ED3CC"/>
          </a:solidFill>
          <a:ln w="76200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b="1" dirty="0" smtClean="0">
                <a:solidFill>
                  <a:schemeClr val="bg2"/>
                </a:solidFill>
                <a:latin typeface="Gill Sans MT" pitchFamily="34" charset="0"/>
              </a:rPr>
              <a:t>Health and Nutrition</a:t>
            </a:r>
          </a:p>
          <a:p>
            <a:pPr lvl="0" algn="ctr"/>
            <a:r>
              <a:rPr lang="en-US" sz="1600" b="1" dirty="0" smtClean="0">
                <a:solidFill>
                  <a:schemeClr val="bg2"/>
                </a:solidFill>
                <a:latin typeface="Gill Sans MT" pitchFamily="34" charset="0"/>
              </a:rPr>
              <a:t>Awareness</a:t>
            </a:r>
          </a:p>
        </p:txBody>
      </p:sp>
      <p:grpSp>
        <p:nvGrpSpPr>
          <p:cNvPr id="2" name="Group 50"/>
          <p:cNvGrpSpPr/>
          <p:nvPr/>
        </p:nvGrpSpPr>
        <p:grpSpPr>
          <a:xfrm>
            <a:off x="6084168" y="4293096"/>
            <a:ext cx="1556752" cy="914400"/>
            <a:chOff x="2339751" y="1988840"/>
            <a:chExt cx="1221686" cy="914400"/>
          </a:xfrm>
        </p:grpSpPr>
        <p:pic>
          <p:nvPicPr>
            <p:cNvPr id="55" name="Picture 54" descr="C:\Users\H.Baqi\Desktop\pink-female-hi.png"/>
            <p:cNvPicPr/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2339751" y="1988840"/>
              <a:ext cx="430554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2" name="Picture 61" descr="C:\Users\H.Baqi\Desktop\blue-restroom-man-2-hi.png"/>
            <p:cNvPicPr/>
            <p:nvPr/>
          </p:nvPicPr>
          <p:blipFill>
            <a:blip r:embed="rId4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3130883" y="1988840"/>
              <a:ext cx="430554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5940152" y="1268760"/>
            <a:ext cx="2448272" cy="1523494"/>
          </a:xfrm>
          <a:prstGeom prst="rect">
            <a:avLst/>
          </a:prstGeom>
          <a:solidFill>
            <a:srgbClr val="B9D533"/>
          </a:solidFill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algn="ctr" defTabSz="1088232"/>
            <a:r>
              <a:rPr lang="en-US" sz="3600" b="1" dirty="0" smtClean="0">
                <a:solidFill>
                  <a:schemeClr val="bg2"/>
                </a:solidFill>
                <a:latin typeface="Gill Sans MT" pitchFamily="34" charset="0"/>
              </a:rPr>
              <a:t>3 Districts</a:t>
            </a:r>
          </a:p>
          <a:p>
            <a:pPr algn="ctr" defTabSz="1088232"/>
            <a:r>
              <a:rPr lang="en-US" sz="2000" b="1" dirty="0" smtClean="0">
                <a:solidFill>
                  <a:schemeClr val="bg2"/>
                </a:solidFill>
                <a:latin typeface="Gill Sans MT" pitchFamily="34" charset="0"/>
              </a:rPr>
              <a:t>Quetta, </a:t>
            </a:r>
            <a:r>
              <a:rPr lang="en-US" sz="2000" b="1" dirty="0" err="1" smtClean="0">
                <a:solidFill>
                  <a:schemeClr val="bg2"/>
                </a:solidFill>
                <a:latin typeface="Gill Sans MT" pitchFamily="34" charset="0"/>
              </a:rPr>
              <a:t>Killaabdullah</a:t>
            </a:r>
            <a:r>
              <a:rPr lang="en-US" sz="2000" b="1" dirty="0" smtClean="0">
                <a:solidFill>
                  <a:schemeClr val="bg2"/>
                </a:solidFill>
                <a:latin typeface="Gill Sans MT" pitchFamily="34" charset="0"/>
              </a:rPr>
              <a:t> ,</a:t>
            </a:r>
            <a:r>
              <a:rPr lang="en-US" sz="2000" b="1" dirty="0" err="1" smtClean="0">
                <a:solidFill>
                  <a:schemeClr val="bg2"/>
                </a:solidFill>
                <a:latin typeface="Gill Sans MT" pitchFamily="34" charset="0"/>
              </a:rPr>
              <a:t>Mastung</a:t>
            </a:r>
            <a:r>
              <a:rPr lang="en-US" sz="2000" b="1" dirty="0" smtClean="0">
                <a:solidFill>
                  <a:schemeClr val="bg2"/>
                </a:solidFill>
                <a:latin typeface="Gill Sans MT" pitchFamily="34" charset="0"/>
              </a:rPr>
              <a:t>  </a:t>
            </a:r>
            <a:endParaRPr lang="en-US" sz="2000" b="1" dirty="0">
              <a:solidFill>
                <a:schemeClr val="bg2">
                  <a:lumMod val="75000"/>
                </a:schemeClr>
              </a:solidFill>
              <a:latin typeface="Gill Sans MT" pitchFamily="34" charset="0"/>
            </a:endParaRP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5940152" y="4005064"/>
            <a:ext cx="79208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algn="ctr" defTabSz="1088232"/>
            <a:r>
              <a:rPr lang="en-US" sz="1600" b="1" dirty="0" smtClean="0">
                <a:latin typeface="Trebuchet MS" pitchFamily="34" charset="0"/>
              </a:rPr>
              <a:t>60%</a:t>
            </a:r>
            <a:endParaRPr lang="en-US" sz="1600" b="1" dirty="0">
              <a:latin typeface="Trebuchet MS" pitchFamily="34" charset="0"/>
            </a:endParaRPr>
          </a:p>
        </p:txBody>
      </p:sp>
      <p:sp>
        <p:nvSpPr>
          <p:cNvPr id="69" name="Text Box 7"/>
          <p:cNvSpPr txBox="1">
            <a:spLocks noChangeArrowheads="1"/>
          </p:cNvSpPr>
          <p:nvPr/>
        </p:nvSpPr>
        <p:spPr bwMode="auto">
          <a:xfrm>
            <a:off x="6948264" y="4005064"/>
            <a:ext cx="79208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algn="ctr" defTabSz="1088232"/>
            <a:r>
              <a:rPr lang="en-US" sz="1600" b="1" dirty="0" smtClean="0">
                <a:latin typeface="Trebuchet MS" pitchFamily="34" charset="0"/>
              </a:rPr>
              <a:t>40%</a:t>
            </a:r>
            <a:endParaRPr lang="en-US" sz="1600" b="1" dirty="0">
              <a:latin typeface="Trebuchet MS" pitchFamily="34" charset="0"/>
            </a:endParaRPr>
          </a:p>
        </p:txBody>
      </p:sp>
      <p:sp>
        <p:nvSpPr>
          <p:cNvPr id="32" name="Oval 5"/>
          <p:cNvSpPr>
            <a:spLocks noChangeArrowheads="1"/>
          </p:cNvSpPr>
          <p:nvPr/>
        </p:nvSpPr>
        <p:spPr bwMode="auto">
          <a:xfrm>
            <a:off x="2079016" y="4273336"/>
            <a:ext cx="1737360" cy="1645920"/>
          </a:xfrm>
          <a:prstGeom prst="ellipse">
            <a:avLst/>
          </a:prstGeom>
          <a:solidFill>
            <a:srgbClr val="9ED3CC"/>
          </a:solidFill>
          <a:ln w="76200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dirty="0" smtClean="0"/>
              <a:t> </a:t>
            </a:r>
            <a:r>
              <a:rPr lang="en-US" sz="1600" b="1" dirty="0" smtClean="0">
                <a:solidFill>
                  <a:schemeClr val="bg2"/>
                </a:solidFill>
                <a:latin typeface="Gill Sans MT" pitchFamily="34" charset="0"/>
              </a:rPr>
              <a:t>Planning and Budgeting</a:t>
            </a:r>
          </a:p>
          <a:p>
            <a:pPr algn="ctr"/>
            <a:r>
              <a:rPr lang="en-US" sz="1600" b="1" dirty="0" smtClean="0">
                <a:solidFill>
                  <a:schemeClr val="bg2"/>
                </a:solidFill>
                <a:latin typeface="Gill Sans MT" pitchFamily="34" charset="0"/>
              </a:rPr>
              <a:t>Support</a:t>
            </a:r>
          </a:p>
        </p:txBody>
      </p:sp>
      <p:grpSp>
        <p:nvGrpSpPr>
          <p:cNvPr id="3" name="Group 34"/>
          <p:cNvGrpSpPr/>
          <p:nvPr/>
        </p:nvGrpSpPr>
        <p:grpSpPr>
          <a:xfrm>
            <a:off x="2092664" y="1405240"/>
            <a:ext cx="1737360" cy="1645920"/>
            <a:chOff x="2051720" y="1350648"/>
            <a:chExt cx="1737360" cy="1645920"/>
          </a:xfrm>
        </p:grpSpPr>
        <p:sp>
          <p:nvSpPr>
            <p:cNvPr id="23" name="Oval 5"/>
            <p:cNvSpPr>
              <a:spLocks noChangeArrowheads="1"/>
            </p:cNvSpPr>
            <p:nvPr/>
          </p:nvSpPr>
          <p:spPr bwMode="auto">
            <a:xfrm>
              <a:off x="2051720" y="1350648"/>
              <a:ext cx="1737360" cy="1645920"/>
            </a:xfrm>
            <a:prstGeom prst="ellipse">
              <a:avLst/>
            </a:prstGeom>
            <a:solidFill>
              <a:srgbClr val="9ED3CC"/>
            </a:solidFill>
            <a:ln w="76200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/>
              <a:endParaRPr lang="en-US" sz="2000" b="1" dirty="0" smtClean="0">
                <a:solidFill>
                  <a:schemeClr val="bg2"/>
                </a:solidFill>
                <a:latin typeface="Gill Sans MT" pitchFamily="34" charset="0"/>
              </a:endParaRPr>
            </a:p>
          </p:txBody>
        </p:sp>
        <p:sp>
          <p:nvSpPr>
            <p:cNvPr id="33" name="Text Box 7"/>
            <p:cNvSpPr txBox="1">
              <a:spLocks noChangeArrowheads="1"/>
            </p:cNvSpPr>
            <p:nvPr/>
          </p:nvSpPr>
          <p:spPr bwMode="auto">
            <a:xfrm>
              <a:off x="2123728" y="1700808"/>
              <a:ext cx="1656184" cy="1092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45720" tIns="22860" rIns="45720" bIns="22860" anchor="ctr">
              <a:spAutoFit/>
            </a:bodyPr>
            <a:lstStyle/>
            <a:p>
              <a:pPr lvl="0" algn="ctr"/>
              <a:r>
                <a:rPr lang="en-US" sz="2000" b="1" dirty="0" smtClean="0">
                  <a:solidFill>
                    <a:schemeClr val="bg2"/>
                  </a:solidFill>
                  <a:latin typeface="Gill Sans MT" pitchFamily="34" charset="0"/>
                </a:rPr>
                <a:t>Increase</a:t>
              </a:r>
            </a:p>
            <a:p>
              <a:pPr lvl="0" algn="ctr"/>
              <a:r>
                <a:rPr lang="en-US" sz="2000" b="1" dirty="0" smtClean="0">
                  <a:solidFill>
                    <a:schemeClr val="bg2"/>
                  </a:solidFill>
                  <a:latin typeface="Gill Sans MT" pitchFamily="34" charset="0"/>
                </a:rPr>
                <a:t>Access</a:t>
              </a:r>
            </a:p>
            <a:p>
              <a:pPr algn="ctr" defTabSz="1088232"/>
              <a:r>
                <a:rPr lang="en-US" sz="2800" dirty="0" smtClean="0">
                  <a:solidFill>
                    <a:schemeClr val="bg2">
                      <a:lumMod val="75000"/>
                    </a:schemeClr>
                  </a:solidFill>
                  <a:latin typeface="Gill Sans MT" pitchFamily="34" charset="0"/>
                </a:rPr>
                <a:t> </a:t>
              </a:r>
              <a:endParaRPr lang="en-US" sz="1600" dirty="0">
                <a:solidFill>
                  <a:schemeClr val="bg1">
                    <a:lumMod val="65000"/>
                  </a:schemeClr>
                </a:solidFill>
                <a:latin typeface="Trebuchet MS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185457626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500"/>
                            </p:stCondLst>
                            <p:childTnLst>
                              <p:par>
                                <p:cTn id="4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500"/>
                            </p:stCondLst>
                            <p:childTnLst>
                              <p:par>
                                <p:cTn id="5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5" grpId="0"/>
      <p:bldP spid="22" grpId="0" animBg="1"/>
      <p:bldP spid="17" grpId="0"/>
      <p:bldP spid="19" grpId="0" animBg="1"/>
      <p:bldP spid="28" grpId="0" animBg="1"/>
      <p:bldP spid="67" grpId="0" animBg="1"/>
      <p:bldP spid="68" grpId="0"/>
      <p:bldP spid="69" grpId="0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val 3"/>
          <p:cNvSpPr>
            <a:spLocks noChangeArrowheads="1"/>
          </p:cNvSpPr>
          <p:nvPr/>
        </p:nvSpPr>
        <p:spPr bwMode="auto">
          <a:xfrm>
            <a:off x="2555776" y="1700808"/>
            <a:ext cx="3657600" cy="3657600"/>
          </a:xfrm>
          <a:prstGeom prst="ellipse">
            <a:avLst/>
          </a:prstGeom>
          <a:solidFill>
            <a:srgbClr val="92D050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251520" y="160424"/>
            <a:ext cx="81369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>
            <a:spAutoFit/>
          </a:bodyPr>
          <a:lstStyle/>
          <a:p>
            <a:pPr algn="ctr" defTabSz="1088232"/>
            <a:r>
              <a:rPr lang="en-US" sz="3100" b="1" spc="-150" dirty="0" smtClean="0">
                <a:latin typeface="Gill Sans MT" pitchFamily="34" charset="0"/>
              </a:rPr>
              <a:t>BEP- Capacity Building Programs</a:t>
            </a:r>
          </a:p>
        </p:txBody>
      </p:sp>
      <p:sp>
        <p:nvSpPr>
          <p:cNvPr id="26" name="Pentagon 25"/>
          <p:cNvSpPr/>
          <p:nvPr/>
        </p:nvSpPr>
        <p:spPr>
          <a:xfrm>
            <a:off x="8388424" y="188640"/>
            <a:ext cx="509389" cy="360040"/>
          </a:xfrm>
          <a:prstGeom prst="homePlate">
            <a:avLst/>
          </a:prstGeom>
          <a:solidFill>
            <a:srgbClr val="B9D533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HN" sz="1200" b="1" dirty="0" smtClean="0">
                <a:solidFill>
                  <a:schemeClr val="tx1"/>
                </a:solidFill>
              </a:rPr>
              <a:t>02</a:t>
            </a:r>
            <a:endParaRPr lang="en-US" sz="1200" b="1" dirty="0">
              <a:solidFill>
                <a:schemeClr val="tx1"/>
              </a:solidFill>
            </a:endParaRPr>
          </a:p>
        </p:txBody>
      </p:sp>
      <p:pic>
        <p:nvPicPr>
          <p:cNvPr id="24" name="Picture 2" descr="C:\Users\NGhaznavi\Desktop\Working\March 2013\PI\PI\data\repo\SC_logo(9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9601" y="6296599"/>
            <a:ext cx="1615924" cy="32927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3275856" y="2708920"/>
            <a:ext cx="2160240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algn="ctr" defTabSz="1088232"/>
            <a:r>
              <a:rPr lang="en-US" sz="2800" b="1" dirty="0" smtClean="0">
                <a:solidFill>
                  <a:schemeClr val="bg1"/>
                </a:solidFill>
                <a:latin typeface="Gill Sans MT" pitchFamily="34" charset="0"/>
              </a:rPr>
              <a:t>Objectives2 </a:t>
            </a:r>
          </a:p>
          <a:p>
            <a:pPr algn="ctr" defTabSz="1088232"/>
            <a:r>
              <a:rPr lang="en-US" sz="2800" b="1" dirty="0" smtClean="0">
                <a:solidFill>
                  <a:schemeClr val="bg1"/>
                </a:solidFill>
                <a:latin typeface="Gill Sans MT" pitchFamily="34" charset="0"/>
              </a:rPr>
              <a:t>Increase Quality  </a:t>
            </a:r>
            <a:endParaRPr lang="en-US" sz="1600" b="1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19" name="Oval 5"/>
          <p:cNvSpPr>
            <a:spLocks noChangeArrowheads="1"/>
          </p:cNvSpPr>
          <p:nvPr/>
        </p:nvSpPr>
        <p:spPr bwMode="auto">
          <a:xfrm>
            <a:off x="5148064" y="1268760"/>
            <a:ext cx="1737360" cy="1645920"/>
          </a:xfrm>
          <a:prstGeom prst="ellipse">
            <a:avLst/>
          </a:prstGeom>
          <a:solidFill>
            <a:srgbClr val="FFC000"/>
          </a:solidFill>
          <a:ln w="76200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sz="2000" b="1" dirty="0" smtClean="0">
                <a:solidFill>
                  <a:schemeClr val="bg1"/>
                </a:solidFill>
                <a:latin typeface="Gill Sans MT" pitchFamily="34" charset="0"/>
              </a:rPr>
              <a:t>Literacy Boost </a:t>
            </a:r>
          </a:p>
        </p:txBody>
      </p:sp>
      <p:sp>
        <p:nvSpPr>
          <p:cNvPr id="28" name="Oval 5"/>
          <p:cNvSpPr>
            <a:spLocks noChangeArrowheads="1"/>
          </p:cNvSpPr>
          <p:nvPr/>
        </p:nvSpPr>
        <p:spPr bwMode="auto">
          <a:xfrm>
            <a:off x="1619672" y="1340768"/>
            <a:ext cx="1737360" cy="1645920"/>
          </a:xfrm>
          <a:prstGeom prst="ellipse">
            <a:avLst/>
          </a:prstGeom>
          <a:solidFill>
            <a:srgbClr val="9ED3CC"/>
          </a:solidFill>
          <a:ln w="76200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b="1" dirty="0" smtClean="0">
                <a:solidFill>
                  <a:schemeClr val="bg1"/>
                </a:solidFill>
                <a:latin typeface="Gill Sans MT" pitchFamily="34" charset="0"/>
              </a:rPr>
              <a:t>CHFE</a:t>
            </a:r>
          </a:p>
          <a:p>
            <a:pPr lvl="0" algn="ctr"/>
            <a:r>
              <a:rPr lang="en-US" sz="1600" b="1" dirty="0" smtClean="0">
                <a:solidFill>
                  <a:schemeClr val="bg1"/>
                </a:solidFill>
                <a:latin typeface="Gill Sans MT" pitchFamily="34" charset="0"/>
              </a:rPr>
              <a:t>SHN</a:t>
            </a:r>
          </a:p>
        </p:txBody>
      </p:sp>
      <p:sp>
        <p:nvSpPr>
          <p:cNvPr id="32" name="Oval 5"/>
          <p:cNvSpPr>
            <a:spLocks noChangeArrowheads="1"/>
          </p:cNvSpPr>
          <p:nvPr/>
        </p:nvSpPr>
        <p:spPr bwMode="auto">
          <a:xfrm>
            <a:off x="1403648" y="3068960"/>
            <a:ext cx="1737360" cy="1645920"/>
          </a:xfrm>
          <a:prstGeom prst="ellipse">
            <a:avLst/>
          </a:prstGeom>
          <a:solidFill>
            <a:srgbClr val="9ED3CC"/>
          </a:solidFill>
          <a:ln w="76200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Emergent Literacy and Math </a:t>
            </a:r>
            <a:endParaRPr lang="en-US" sz="1600" b="1" dirty="0" smtClean="0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36" name="Oval 5"/>
          <p:cNvSpPr>
            <a:spLocks noChangeArrowheads="1"/>
          </p:cNvSpPr>
          <p:nvPr/>
        </p:nvSpPr>
        <p:spPr bwMode="auto">
          <a:xfrm>
            <a:off x="3347864" y="692696"/>
            <a:ext cx="1737360" cy="1645920"/>
          </a:xfrm>
          <a:prstGeom prst="ellipse">
            <a:avLst/>
          </a:prstGeom>
          <a:solidFill>
            <a:srgbClr val="9ED3CC"/>
          </a:solidFill>
          <a:ln w="76200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sz="2000" b="1" dirty="0" smtClean="0">
                <a:solidFill>
                  <a:schemeClr val="bg1"/>
                </a:solidFill>
                <a:latin typeface="Gill Sans MT" pitchFamily="34" charset="0"/>
              </a:rPr>
              <a:t>ECE</a:t>
            </a:r>
          </a:p>
        </p:txBody>
      </p:sp>
      <p:sp>
        <p:nvSpPr>
          <p:cNvPr id="18" name="Oval 5"/>
          <p:cNvSpPr>
            <a:spLocks noChangeArrowheads="1"/>
          </p:cNvSpPr>
          <p:nvPr/>
        </p:nvSpPr>
        <p:spPr bwMode="auto">
          <a:xfrm>
            <a:off x="2483768" y="4581128"/>
            <a:ext cx="1737360" cy="1645920"/>
          </a:xfrm>
          <a:prstGeom prst="ellipse">
            <a:avLst/>
          </a:prstGeom>
          <a:solidFill>
            <a:srgbClr val="9ED3CC"/>
          </a:solidFill>
          <a:ln w="76200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smtClean="0">
                <a:solidFill>
                  <a:schemeClr val="bg1"/>
                </a:solidFill>
                <a:latin typeface="Gill Sans MT" pitchFamily="34" charset="0"/>
              </a:rPr>
              <a:t>Peace Education </a:t>
            </a:r>
          </a:p>
        </p:txBody>
      </p:sp>
      <p:sp>
        <p:nvSpPr>
          <p:cNvPr id="20" name="Oval 5"/>
          <p:cNvSpPr>
            <a:spLocks noChangeArrowheads="1"/>
          </p:cNvSpPr>
          <p:nvPr/>
        </p:nvSpPr>
        <p:spPr bwMode="auto">
          <a:xfrm>
            <a:off x="4499992" y="4437112"/>
            <a:ext cx="1737360" cy="1645920"/>
          </a:xfrm>
          <a:prstGeom prst="ellipse">
            <a:avLst/>
          </a:prstGeom>
          <a:solidFill>
            <a:srgbClr val="9ED3CC"/>
          </a:solidFill>
          <a:ln w="76200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</a:rPr>
              <a:t>DRR</a:t>
            </a:r>
            <a:endParaRPr lang="en-US" b="1" dirty="0" smtClean="0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21" name="Oval 5"/>
          <p:cNvSpPr>
            <a:spLocks noChangeArrowheads="1"/>
          </p:cNvSpPr>
          <p:nvPr/>
        </p:nvSpPr>
        <p:spPr bwMode="auto">
          <a:xfrm>
            <a:off x="5796136" y="3068960"/>
            <a:ext cx="1737360" cy="1645920"/>
          </a:xfrm>
          <a:prstGeom prst="ellipse">
            <a:avLst/>
          </a:prstGeom>
          <a:solidFill>
            <a:srgbClr val="9ED3CC"/>
          </a:solidFill>
          <a:ln w="76200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ELM</a:t>
            </a:r>
            <a:endParaRPr lang="en-US" sz="2000" b="1" dirty="0" smtClean="0">
              <a:solidFill>
                <a:schemeClr val="bg1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5457626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" presetClass="entr" presetSubtype="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500"/>
                            </p:stCondLst>
                            <p:childTnLst>
                              <p:par>
                                <p:cTn id="30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500"/>
                            </p:stCondLst>
                            <p:childTnLst>
                              <p:par>
                                <p:cTn id="34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500"/>
                            </p:stCondLst>
                            <p:childTnLst>
                              <p:par>
                                <p:cTn id="38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9500"/>
                            </p:stCondLst>
                            <p:childTnLst>
                              <p:par>
                                <p:cTn id="42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5" grpId="0"/>
      <p:bldP spid="17" grpId="0"/>
      <p:bldP spid="19" grpId="0" animBg="1"/>
      <p:bldP spid="28" grpId="0" animBg="1"/>
      <p:bldP spid="32" grpId="0" animBg="1"/>
      <p:bldP spid="36" grpId="0" animBg="1"/>
      <p:bldP spid="18" grpId="0" animBg="1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defTabSz="1088232"/>
            <a:r>
              <a:rPr lang="en-CA" b="1" spc="-1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rPr>
              <a:t>Literacy Boost </a:t>
            </a:r>
            <a:endParaRPr lang="en-CA" b="1" spc="-15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708920"/>
            <a:ext cx="8820472" cy="15841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latin typeface="Gill Sans MT" pitchFamily="34" charset="0"/>
              </a:rPr>
              <a:t>Literacy Boost is Save the Children's innovative, </a:t>
            </a:r>
          </a:p>
          <a:p>
            <a:pPr>
              <a:buNone/>
            </a:pPr>
            <a:r>
              <a:rPr lang="en-US" sz="2800" dirty="0" smtClean="0">
                <a:latin typeface="Gill Sans MT" pitchFamily="34" charset="0"/>
              </a:rPr>
              <a:t>evidence-based program to support reading skills </a:t>
            </a:r>
          </a:p>
          <a:p>
            <a:pPr>
              <a:buNone/>
            </a:pPr>
            <a:r>
              <a:rPr lang="en-US" sz="2800" dirty="0" smtClean="0">
                <a:latin typeface="Gill Sans MT" pitchFamily="34" charset="0"/>
              </a:rPr>
              <a:t>development in young children.</a:t>
            </a: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  <a:p>
            <a:pPr>
              <a:buNone/>
            </a:pPr>
            <a:endParaRPr lang="en-US" dirty="0" smtClean="0">
              <a:latin typeface="Gill Sans MT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412776"/>
            <a:ext cx="9144000" cy="1008112"/>
          </a:xfrm>
          <a:prstGeom prst="rect">
            <a:avLst/>
          </a:prstGeom>
          <a:solidFill>
            <a:srgbClr val="9ED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Learning to read and Reading to Learn through </a:t>
            </a:r>
            <a:r>
              <a:rPr lang="en-US" sz="2800" b="1" dirty="0" smtClean="0">
                <a:solidFill>
                  <a:schemeClr val="tx1"/>
                </a:solidFill>
              </a:rPr>
              <a:t>Literacy Boost </a:t>
            </a:r>
            <a:endParaRPr lang="en-US" sz="2400" b="1" dirty="0">
              <a:solidFill>
                <a:schemeClr val="tx1"/>
              </a:solidFill>
            </a:endParaRPr>
          </a:p>
        </p:txBody>
      </p:sp>
      <p:pic>
        <p:nvPicPr>
          <p:cNvPr id="7" name="Picture 6" descr="665_LITERACY_BOOST_MAP_2.JPG"/>
          <p:cNvPicPr>
            <a:picLocks noChangeAspect="1"/>
          </p:cNvPicPr>
          <p:nvPr/>
        </p:nvPicPr>
        <p:blipFill>
          <a:blip r:embed="rId2" cstate="print"/>
          <a:srcRect l="4326" t="5615" r="13776" b="27006"/>
          <a:stretch>
            <a:fillRect/>
          </a:stretch>
        </p:blipFill>
        <p:spPr>
          <a:xfrm>
            <a:off x="2627784" y="4365104"/>
            <a:ext cx="5688632" cy="2304256"/>
          </a:xfrm>
          <a:prstGeom prst="rect">
            <a:avLst/>
          </a:prstGeom>
        </p:spPr>
      </p:pic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323528" y="5013176"/>
            <a:ext cx="1944216" cy="122413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b="1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24 </a:t>
            </a:r>
            <a:r>
              <a:rPr lang="en-US" sz="2800" b="1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Countries</a:t>
            </a:r>
            <a:r>
              <a:rPr lang="en-US" sz="2400" b="1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 </a:t>
            </a:r>
            <a:endParaRPr lang="en-US" dirty="0" smtClean="0">
              <a:solidFill>
                <a:schemeClr val="bg2">
                  <a:lumMod val="75000"/>
                </a:schemeClr>
              </a:solidFill>
              <a:latin typeface="Gill Sans MT" pitchFamily="34" charset="0"/>
            </a:endParaRPr>
          </a:p>
        </p:txBody>
      </p:sp>
      <p:sp>
        <p:nvSpPr>
          <p:cNvPr id="8" name="Pentagon 7"/>
          <p:cNvSpPr/>
          <p:nvPr/>
        </p:nvSpPr>
        <p:spPr>
          <a:xfrm>
            <a:off x="8388424" y="188640"/>
            <a:ext cx="509389" cy="360040"/>
          </a:xfrm>
          <a:prstGeom prst="homePlate">
            <a:avLst/>
          </a:prstGeom>
          <a:solidFill>
            <a:srgbClr val="A6CE39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HN" sz="1200" b="1" dirty="0" smtClean="0"/>
              <a:t>03</a:t>
            </a:r>
            <a:endParaRPr lang="en-US" sz="12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4" grpId="1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val 3"/>
          <p:cNvSpPr>
            <a:spLocks noChangeArrowheads="1"/>
          </p:cNvSpPr>
          <p:nvPr/>
        </p:nvSpPr>
        <p:spPr bwMode="auto">
          <a:xfrm>
            <a:off x="179512" y="2708920"/>
            <a:ext cx="2926080" cy="2743200"/>
          </a:xfrm>
          <a:prstGeom prst="ellipse">
            <a:avLst/>
          </a:prstGeom>
          <a:solidFill>
            <a:srgbClr val="B9D533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702092" y="160424"/>
            <a:ext cx="7398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>
            <a:spAutoFit/>
          </a:bodyPr>
          <a:lstStyle/>
          <a:p>
            <a:pPr algn="l" defTabSz="1088232"/>
            <a:r>
              <a:rPr lang="en-CA" sz="3100" b="1" spc="-1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rPr>
              <a:t>Literacy Boost- Mother Tongue – </a:t>
            </a:r>
            <a:r>
              <a:rPr lang="en-CA" sz="3100" b="1" spc="-1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rPr>
              <a:t>2012-2013  </a:t>
            </a:r>
            <a:endParaRPr lang="en-CA" sz="3100" b="1" spc="-15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</a:endParaRPr>
          </a:p>
        </p:txBody>
      </p:sp>
      <p:sp>
        <p:nvSpPr>
          <p:cNvPr id="26" name="Pentagon 25"/>
          <p:cNvSpPr/>
          <p:nvPr/>
        </p:nvSpPr>
        <p:spPr>
          <a:xfrm>
            <a:off x="8388424" y="188640"/>
            <a:ext cx="509389" cy="360040"/>
          </a:xfrm>
          <a:prstGeom prst="homePlate">
            <a:avLst/>
          </a:prstGeom>
          <a:solidFill>
            <a:srgbClr val="A6CE39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HN" sz="1200" b="1" dirty="0" smtClean="0"/>
              <a:t>04</a:t>
            </a:r>
            <a:endParaRPr lang="en-US" sz="1200" b="1" dirty="0"/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683568" y="1463878"/>
            <a:ext cx="7776864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algn="just" defTabSz="1088232"/>
            <a:r>
              <a:rPr lang="en-US" sz="2000" dirty="0" smtClean="0">
                <a:latin typeface="Gill Sans MT" pitchFamily="34" charset="0"/>
              </a:rPr>
              <a:t>To assess and enhance the reading levels and reading comprehension of children and to conduct evidence-based policy dialogue on Mother Tongue as medium of instruction .</a:t>
            </a:r>
            <a:endParaRPr lang="en-US" sz="1600" dirty="0">
              <a:solidFill>
                <a:schemeClr val="bg1">
                  <a:lumMod val="65000"/>
                </a:schemeClr>
              </a:solidFill>
              <a:latin typeface="Trebuchet MS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02092" y="983295"/>
            <a:ext cx="7758340" cy="357473"/>
          </a:xfrm>
          <a:prstGeom prst="rect">
            <a:avLst/>
          </a:prstGeom>
          <a:solidFill>
            <a:srgbClr val="9ED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n-US" sz="2800" b="1" dirty="0" smtClean="0">
                <a:solidFill>
                  <a:schemeClr val="bg2"/>
                </a:solidFill>
              </a:rPr>
              <a:t>Project Objective</a:t>
            </a:r>
            <a:endParaRPr lang="en-US" sz="2800" b="1" dirty="0">
              <a:solidFill>
                <a:schemeClr val="bg2"/>
              </a:solidFill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259632" y="2938592"/>
            <a:ext cx="1783080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3200" dirty="0" smtClean="0">
              <a:solidFill>
                <a:schemeClr val="bg2">
                  <a:lumMod val="75000"/>
                </a:schemeClr>
              </a:solidFill>
              <a:latin typeface="Gill Sans MT" pitchFamily="34" charset="0"/>
            </a:endParaRP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4355976" y="4869160"/>
            <a:ext cx="4176464" cy="1224136"/>
          </a:xfrm>
          <a:prstGeom prst="rect">
            <a:avLst/>
          </a:prstGeom>
          <a:solidFill>
            <a:srgbClr val="B9D53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b="1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Research Question: </a:t>
            </a:r>
            <a:endParaRPr lang="en-US" sz="1000" dirty="0" smtClean="0">
              <a:solidFill>
                <a:schemeClr val="bg2">
                  <a:lumMod val="75000"/>
                </a:schemeClr>
              </a:solidFill>
              <a:latin typeface="Gill Sans MT" pitchFamily="34" charset="0"/>
            </a:endParaRPr>
          </a:p>
          <a:p>
            <a:pPr algn="ctr"/>
            <a:r>
              <a:rPr lang="en-US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Will students’ Mother Tongue and Urdu language scores improve at the end of the project?</a:t>
            </a:r>
          </a:p>
        </p:txBody>
      </p:sp>
      <p:pic>
        <p:nvPicPr>
          <p:cNvPr id="24" name="Picture 2" descr="C:\Users\NGhaznavi\Desktop\Working\March 2013\PI\PI\data\repo\SC_logo(9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9601" y="6296599"/>
            <a:ext cx="1615924" cy="329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539552" y="3501008"/>
            <a:ext cx="1656184" cy="90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algn="ctr" defTabSz="1088232"/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3 Pronged  Strategy </a:t>
            </a:r>
            <a:r>
              <a:rPr lang="en-US" sz="2000" dirty="0" smtClean="0">
                <a:latin typeface="Gill Sans MT" pitchFamily="34" charset="0"/>
              </a:rPr>
              <a:t>.</a:t>
            </a:r>
            <a:endParaRPr lang="en-US" sz="1600" dirty="0">
              <a:solidFill>
                <a:schemeClr val="bg1">
                  <a:lumMod val="65000"/>
                </a:schemeClr>
              </a:solidFill>
              <a:latin typeface="Trebuchet MS" pitchFamily="34" charset="0"/>
            </a:endParaRPr>
          </a:p>
        </p:txBody>
      </p:sp>
      <p:sp>
        <p:nvSpPr>
          <p:cNvPr id="19" name="Oval 5"/>
          <p:cNvSpPr>
            <a:spLocks noChangeArrowheads="1"/>
          </p:cNvSpPr>
          <p:nvPr/>
        </p:nvSpPr>
        <p:spPr bwMode="auto">
          <a:xfrm>
            <a:off x="2411760" y="2708920"/>
            <a:ext cx="1737360" cy="1645920"/>
          </a:xfrm>
          <a:prstGeom prst="ellipse">
            <a:avLst/>
          </a:prstGeom>
          <a:solidFill>
            <a:srgbClr val="9ED3CC"/>
          </a:solidFill>
          <a:ln w="76200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2555776" y="3284984"/>
            <a:ext cx="1440160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algn="ctr" defTabSz="1088232"/>
            <a:r>
              <a:rPr lang="en-US" sz="2000" dirty="0" smtClean="0">
                <a:solidFill>
                  <a:schemeClr val="bg2"/>
                </a:solidFill>
                <a:latin typeface="Gill Sans MT" pitchFamily="34" charset="0"/>
              </a:rPr>
              <a:t>Assessment</a:t>
            </a:r>
            <a:endParaRPr lang="en-US" sz="1600" dirty="0">
              <a:solidFill>
                <a:schemeClr val="bg2"/>
              </a:solidFill>
              <a:latin typeface="Trebuchet MS" pitchFamily="34" charset="0"/>
            </a:endParaRPr>
          </a:p>
        </p:txBody>
      </p:sp>
      <p:sp>
        <p:nvSpPr>
          <p:cNvPr id="23" name="Oval 5"/>
          <p:cNvSpPr>
            <a:spLocks noChangeArrowheads="1"/>
          </p:cNvSpPr>
          <p:nvPr/>
        </p:nvSpPr>
        <p:spPr bwMode="auto">
          <a:xfrm>
            <a:off x="2123728" y="4005064"/>
            <a:ext cx="1737360" cy="1645920"/>
          </a:xfrm>
          <a:prstGeom prst="ellipse">
            <a:avLst/>
          </a:prstGeom>
          <a:solidFill>
            <a:srgbClr val="9ED3CC"/>
          </a:solidFill>
          <a:ln w="76200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2267744" y="4509120"/>
            <a:ext cx="1440160" cy="66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algn="ctr" defTabSz="1088232"/>
            <a:r>
              <a:rPr lang="en-US" sz="2000" dirty="0" smtClean="0">
                <a:solidFill>
                  <a:schemeClr val="bg2"/>
                </a:solidFill>
                <a:latin typeface="Gill Sans MT" pitchFamily="34" charset="0"/>
              </a:rPr>
              <a:t>Teachers Training </a:t>
            </a:r>
            <a:endParaRPr lang="en-US" sz="1600" dirty="0">
              <a:solidFill>
                <a:schemeClr val="bg2"/>
              </a:solidFill>
              <a:latin typeface="Trebuchet MS" pitchFamily="34" charset="0"/>
            </a:endParaRPr>
          </a:p>
        </p:txBody>
      </p:sp>
      <p:sp>
        <p:nvSpPr>
          <p:cNvPr id="28" name="Oval 5"/>
          <p:cNvSpPr>
            <a:spLocks noChangeArrowheads="1"/>
          </p:cNvSpPr>
          <p:nvPr/>
        </p:nvSpPr>
        <p:spPr bwMode="auto">
          <a:xfrm>
            <a:off x="1115616" y="5013176"/>
            <a:ext cx="1737360" cy="1645920"/>
          </a:xfrm>
          <a:prstGeom prst="ellipse">
            <a:avLst/>
          </a:prstGeom>
          <a:solidFill>
            <a:srgbClr val="9ED3CC"/>
          </a:solidFill>
          <a:ln w="76200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1259632" y="5517232"/>
            <a:ext cx="1440160" cy="66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algn="ctr" defTabSz="1088232"/>
            <a:r>
              <a:rPr lang="en-US" sz="2000" dirty="0" smtClean="0">
                <a:solidFill>
                  <a:schemeClr val="bg2"/>
                </a:solidFill>
                <a:latin typeface="Gill Sans MT" pitchFamily="34" charset="0"/>
              </a:rPr>
              <a:t>Community Action </a:t>
            </a:r>
            <a:endParaRPr lang="en-US" sz="1600" dirty="0">
              <a:solidFill>
                <a:schemeClr val="bg2"/>
              </a:solidFill>
              <a:latin typeface="Trebuchet MS" pitchFamily="34" charset="0"/>
            </a:endParaRPr>
          </a:p>
        </p:txBody>
      </p:sp>
      <p:grpSp>
        <p:nvGrpSpPr>
          <p:cNvPr id="54" name="Group 50"/>
          <p:cNvGrpSpPr/>
          <p:nvPr/>
        </p:nvGrpSpPr>
        <p:grpSpPr>
          <a:xfrm>
            <a:off x="6372200" y="3429000"/>
            <a:ext cx="1556752" cy="914400"/>
            <a:chOff x="2339751" y="1988840"/>
            <a:chExt cx="1221686" cy="914400"/>
          </a:xfrm>
        </p:grpSpPr>
        <p:pic>
          <p:nvPicPr>
            <p:cNvPr id="55" name="Picture 54" descr="C:\Users\H.Baqi\Desktop\pink-female-hi.png"/>
            <p:cNvPicPr/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2339751" y="1988840"/>
              <a:ext cx="430554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2" name="Picture 61" descr="C:\Users\H.Baqi\Desktop\blue-restroom-man-2-hi.png"/>
            <p:cNvPicPr/>
            <p:nvPr/>
          </p:nvPicPr>
          <p:blipFill>
            <a:blip r:embed="rId4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3130883" y="1988840"/>
              <a:ext cx="430554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6012160" y="2554451"/>
            <a:ext cx="2160240" cy="661720"/>
          </a:xfrm>
          <a:prstGeom prst="rect">
            <a:avLst/>
          </a:prstGeom>
          <a:solidFill>
            <a:srgbClr val="B9D533"/>
          </a:solidFill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algn="ctr" defTabSz="1088232"/>
            <a:r>
              <a:rPr lang="en-US" sz="2000" b="1" dirty="0" smtClean="0">
                <a:solidFill>
                  <a:schemeClr val="bg2"/>
                </a:solidFill>
                <a:latin typeface="Gill Sans MT" pitchFamily="34" charset="0"/>
              </a:rPr>
              <a:t>Total out Reach was 1160</a:t>
            </a:r>
            <a:r>
              <a:rPr lang="en-US" sz="2000" b="1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.</a:t>
            </a:r>
            <a:endParaRPr lang="en-US" sz="2000" b="1" dirty="0">
              <a:solidFill>
                <a:schemeClr val="bg2">
                  <a:lumMod val="75000"/>
                </a:schemeClr>
              </a:solidFill>
              <a:latin typeface="Gill Sans MT" pitchFamily="34" charset="0"/>
            </a:endParaRP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6228184" y="4365104"/>
            <a:ext cx="79208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algn="ctr" defTabSz="1088232"/>
            <a:r>
              <a:rPr lang="en-US" sz="1600" b="1" dirty="0" smtClean="0">
                <a:latin typeface="Trebuchet MS" pitchFamily="34" charset="0"/>
              </a:rPr>
              <a:t>411</a:t>
            </a:r>
            <a:endParaRPr lang="en-US" sz="1600" b="1" dirty="0">
              <a:latin typeface="Trebuchet MS" pitchFamily="34" charset="0"/>
            </a:endParaRPr>
          </a:p>
        </p:txBody>
      </p:sp>
      <p:sp>
        <p:nvSpPr>
          <p:cNvPr id="69" name="Text Box 7"/>
          <p:cNvSpPr txBox="1">
            <a:spLocks noChangeArrowheads="1"/>
          </p:cNvSpPr>
          <p:nvPr/>
        </p:nvSpPr>
        <p:spPr bwMode="auto">
          <a:xfrm>
            <a:off x="7236296" y="4365104"/>
            <a:ext cx="79208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algn="ctr" defTabSz="1088232"/>
            <a:r>
              <a:rPr lang="en-US" sz="1600" b="1" dirty="0" smtClean="0">
                <a:latin typeface="Trebuchet MS" pitchFamily="34" charset="0"/>
              </a:rPr>
              <a:t>749</a:t>
            </a:r>
            <a:endParaRPr lang="en-US" sz="1600" b="1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457626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500"/>
                            </p:stCondLst>
                            <p:childTnLst>
                              <p:par>
                                <p:cTn id="5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500"/>
                            </p:stCondLst>
                            <p:childTnLst>
                              <p:par>
                                <p:cTn id="6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9000"/>
                            </p:stCondLst>
                            <p:childTnLst>
                              <p:par>
                                <p:cTn id="6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9500"/>
                            </p:stCondLst>
                            <p:childTnLst>
                              <p:par>
                                <p:cTn id="7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5" grpId="0"/>
      <p:bldP spid="34" grpId="0"/>
      <p:bldP spid="51" grpId="0" animBg="1"/>
      <p:bldP spid="22" grpId="0" animBg="1"/>
      <p:bldP spid="17" grpId="0"/>
      <p:bldP spid="19" grpId="0" animBg="1"/>
      <p:bldP spid="20" grpId="0"/>
      <p:bldP spid="23" grpId="0" animBg="1"/>
      <p:bldP spid="27" grpId="0"/>
      <p:bldP spid="28" grpId="0" animBg="1"/>
      <p:bldP spid="29" grpId="0"/>
      <p:bldP spid="67" grpId="0" animBg="1"/>
      <p:bldP spid="68" grpId="0"/>
      <p:bldP spid="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23528" y="3100848"/>
            <a:ext cx="8496944" cy="3616375"/>
          </a:xfrm>
          <a:prstGeom prst="rect">
            <a:avLst/>
          </a:prstGeom>
          <a:solidFill>
            <a:srgbClr val="B9D533"/>
          </a:solidFill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lvl="0"/>
            <a:r>
              <a:rPr lang="en-US" sz="2400" b="1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Literacy boost teaching methodologies are based on child centered approach that focuses on promoting creative writing and analytical thinking for learners rather </a:t>
            </a:r>
          </a:p>
          <a:p>
            <a:pPr lvl="0"/>
            <a:r>
              <a:rPr lang="en-US" sz="2400" b="1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than rote learning  </a:t>
            </a:r>
          </a:p>
          <a:p>
            <a:pPr lvl="1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Listening and Speaking skills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 Imaginative, logical and critical thinking of children</a:t>
            </a:r>
          </a:p>
          <a:p>
            <a:pPr lvl="1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 Vocabulary development </a:t>
            </a:r>
          </a:p>
          <a:p>
            <a:pPr lvl="1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 Sequencing sentences/situation while talking</a:t>
            </a:r>
          </a:p>
          <a:p>
            <a:pPr lvl="1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Making predictions </a:t>
            </a:r>
          </a:p>
          <a:p>
            <a:pPr defTabSz="1088232">
              <a:buNone/>
            </a:pPr>
            <a:endParaRPr lang="en-US" sz="3200" b="1" dirty="0">
              <a:solidFill>
                <a:schemeClr val="bg2">
                  <a:lumMod val="75000"/>
                </a:schemeClr>
              </a:solidFill>
              <a:latin typeface="Gill Sans MT" pitchFamily="34" charset="0"/>
            </a:endParaRPr>
          </a:p>
        </p:txBody>
      </p:sp>
      <p:sp>
        <p:nvSpPr>
          <p:cNvPr id="10" name="Oval 5"/>
          <p:cNvSpPr>
            <a:spLocks noChangeArrowheads="1"/>
          </p:cNvSpPr>
          <p:nvPr/>
        </p:nvSpPr>
        <p:spPr bwMode="auto">
          <a:xfrm>
            <a:off x="7236296" y="1422656"/>
            <a:ext cx="1371600" cy="1371600"/>
          </a:xfrm>
          <a:prstGeom prst="ellipse">
            <a:avLst/>
          </a:prstGeom>
          <a:solidFill>
            <a:srgbClr val="9ED3CC"/>
          </a:solidFill>
          <a:ln w="76200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defTabSz="1088232"/>
            <a:endParaRPr lang="en-US" b="1" dirty="0" smtClean="0">
              <a:solidFill>
                <a:schemeClr val="bg2"/>
              </a:solidFill>
              <a:latin typeface="Gill Sans MT" pitchFamily="34" charset="0"/>
            </a:endParaRPr>
          </a:p>
        </p:txBody>
      </p:sp>
      <p:sp>
        <p:nvSpPr>
          <p:cNvPr id="11" name="Oval 5"/>
          <p:cNvSpPr>
            <a:spLocks noChangeArrowheads="1"/>
          </p:cNvSpPr>
          <p:nvPr/>
        </p:nvSpPr>
        <p:spPr bwMode="auto">
          <a:xfrm>
            <a:off x="2051720" y="1440072"/>
            <a:ext cx="1371600" cy="1371600"/>
          </a:xfrm>
          <a:prstGeom prst="ellipse">
            <a:avLst/>
          </a:prstGeom>
          <a:solidFill>
            <a:srgbClr val="9ED3CC"/>
          </a:solidFill>
          <a:ln w="76200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defTabSz="1088232"/>
            <a:endParaRPr lang="en-US" b="1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lvl="0" algn="ctr" defTabSz="1088232"/>
            <a:r>
              <a:rPr lang="en-US" sz="1400" b="1" dirty="0" smtClean="0">
                <a:solidFill>
                  <a:schemeClr val="bg2"/>
                </a:solidFill>
                <a:latin typeface="Gill Sans MT" pitchFamily="34" charset="0"/>
              </a:rPr>
              <a:t> </a:t>
            </a:r>
          </a:p>
        </p:txBody>
      </p:sp>
      <p:sp>
        <p:nvSpPr>
          <p:cNvPr id="12" name="Oval 5"/>
          <p:cNvSpPr>
            <a:spLocks noChangeArrowheads="1"/>
          </p:cNvSpPr>
          <p:nvPr/>
        </p:nvSpPr>
        <p:spPr bwMode="auto">
          <a:xfrm>
            <a:off x="323528" y="1443840"/>
            <a:ext cx="1371600" cy="1371600"/>
          </a:xfrm>
          <a:prstGeom prst="ellipse">
            <a:avLst/>
          </a:prstGeom>
          <a:solidFill>
            <a:srgbClr val="9ED3CC"/>
          </a:solidFill>
          <a:ln w="76200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defTabSz="1088232"/>
            <a:endParaRPr lang="en-US" b="1" dirty="0" smtClean="0">
              <a:solidFill>
                <a:schemeClr val="bg1"/>
              </a:solidFill>
              <a:latin typeface="Gill Sans MT" pitchFamily="34" charset="0"/>
            </a:endParaRPr>
          </a:p>
          <a:p>
            <a:pPr lvl="0" algn="ctr" defTabSz="1088232"/>
            <a:r>
              <a:rPr lang="en-US" b="1" dirty="0" smtClean="0">
                <a:solidFill>
                  <a:schemeClr val="bg1"/>
                </a:solidFill>
                <a:latin typeface="Gill Sans MT" pitchFamily="34" charset="0"/>
              </a:rPr>
              <a:t> </a:t>
            </a:r>
          </a:p>
        </p:txBody>
      </p:sp>
      <p:sp>
        <p:nvSpPr>
          <p:cNvPr id="13" name="Oval 5"/>
          <p:cNvSpPr>
            <a:spLocks noChangeArrowheads="1"/>
          </p:cNvSpPr>
          <p:nvPr/>
        </p:nvSpPr>
        <p:spPr bwMode="auto">
          <a:xfrm>
            <a:off x="3779912" y="1412776"/>
            <a:ext cx="1371600" cy="1371600"/>
          </a:xfrm>
          <a:prstGeom prst="ellipse">
            <a:avLst/>
          </a:prstGeom>
          <a:solidFill>
            <a:srgbClr val="9ED3CC"/>
          </a:solidFill>
          <a:ln w="76200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defTabSz="1088232"/>
            <a:endParaRPr lang="en-US" b="1" dirty="0" smtClean="0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14" name="Oval 5"/>
          <p:cNvSpPr>
            <a:spLocks noChangeArrowheads="1"/>
          </p:cNvSpPr>
          <p:nvPr/>
        </p:nvSpPr>
        <p:spPr bwMode="auto">
          <a:xfrm>
            <a:off x="5508104" y="1449952"/>
            <a:ext cx="1371600" cy="1371600"/>
          </a:xfrm>
          <a:prstGeom prst="ellipse">
            <a:avLst/>
          </a:prstGeom>
          <a:solidFill>
            <a:srgbClr val="9ED3CC"/>
          </a:solidFill>
          <a:ln w="76200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defTabSz="1088232"/>
            <a:endParaRPr lang="en-US" b="1" dirty="0" smtClean="0">
              <a:solidFill>
                <a:schemeClr val="bg2"/>
              </a:solidFill>
              <a:latin typeface="Gill Sans MT" pitchFamily="34" charset="0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1907704" y="1844824"/>
            <a:ext cx="1656184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algn="ctr" defTabSz="1088232"/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Emotional</a:t>
            </a: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  </a:t>
            </a:r>
            <a:endParaRPr lang="en-US" sz="1600" dirty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179512" y="1844824"/>
            <a:ext cx="1656184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algn="ctr" defTabSz="1088232"/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Physical </a:t>
            </a: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  </a:t>
            </a:r>
            <a:endParaRPr lang="en-US" sz="1600" dirty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7092280" y="1844824"/>
            <a:ext cx="1656184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algn="ctr" defTabSz="1088232"/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Social</a:t>
            </a: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  </a:t>
            </a:r>
            <a:endParaRPr lang="en-US" sz="1600" dirty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5364088" y="1844824"/>
            <a:ext cx="1656184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algn="ctr" defTabSz="1088232"/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Cognitive </a:t>
            </a: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  </a:t>
            </a:r>
            <a:endParaRPr lang="en-US" sz="1600" dirty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3635896" y="1844824"/>
            <a:ext cx="1656184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algn="ctr" defTabSz="1088232"/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Linguistic</a:t>
            </a: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   </a:t>
            </a:r>
            <a:endParaRPr lang="en-US" sz="1600" dirty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</p:txBody>
      </p:sp>
      <p:sp>
        <p:nvSpPr>
          <p:cNvPr id="23" name="Pentagon 22"/>
          <p:cNvSpPr/>
          <p:nvPr/>
        </p:nvSpPr>
        <p:spPr>
          <a:xfrm>
            <a:off x="8460432" y="188640"/>
            <a:ext cx="509389" cy="360040"/>
          </a:xfrm>
          <a:prstGeom prst="homePlate">
            <a:avLst/>
          </a:prstGeom>
          <a:solidFill>
            <a:srgbClr val="B9D533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HN" sz="1200" b="1" dirty="0" smtClean="0"/>
              <a:t>05</a:t>
            </a:r>
            <a:endParaRPr lang="en-US" sz="1200" b="1" dirty="0"/>
          </a:p>
        </p:txBody>
      </p:sp>
      <p:sp>
        <p:nvSpPr>
          <p:cNvPr id="15" name="Rectangle 14"/>
          <p:cNvSpPr/>
          <p:nvPr/>
        </p:nvSpPr>
        <p:spPr>
          <a:xfrm>
            <a:off x="323528" y="260648"/>
            <a:ext cx="7848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Gill Sans MT" pitchFamily="34" charset="0"/>
              </a:rPr>
              <a:t>Literacy boost developmental </a:t>
            </a:r>
            <a:r>
              <a:rPr lang="en-US" sz="2800" b="1" dirty="0" smtClean="0">
                <a:latin typeface="Gill Sans MT" pitchFamily="34" charset="0"/>
              </a:rPr>
              <a:t>domains</a:t>
            </a:r>
            <a:endParaRPr lang="en-US" sz="28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7" grpId="0"/>
      <p:bldP spid="18" grpId="0"/>
      <p:bldP spid="19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303297" y="92184"/>
            <a:ext cx="551368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5720" tIns="22860" rIns="45720" bIns="22860">
            <a:spAutoFit/>
          </a:bodyPr>
          <a:lstStyle/>
          <a:p>
            <a:pPr defTabSz="1088232"/>
            <a:r>
              <a:rPr lang="en-CA" sz="3100" b="1" spc="-1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rPr>
              <a:t>Literacy Boost - Baseline Results</a:t>
            </a:r>
            <a:endParaRPr lang="en-CA" sz="3100" b="1" spc="-15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95536" y="692696"/>
            <a:ext cx="799288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n-US" sz="2800" b="1" dirty="0" smtClean="0">
                <a:solidFill>
                  <a:srgbClr val="B9D533"/>
                </a:solidFill>
              </a:rPr>
              <a:t> </a:t>
            </a:r>
            <a:r>
              <a:rPr lang="en-US" sz="1600" b="1" dirty="0" smtClean="0">
                <a:solidFill>
                  <a:srgbClr val="B9D533"/>
                </a:solidFill>
              </a:rPr>
              <a:t>Overall summary of percentage scores achieved by Literacy Boost and Comparison students</a:t>
            </a:r>
            <a:endParaRPr lang="en-US" sz="1600" b="1" dirty="0">
              <a:solidFill>
                <a:srgbClr val="B9D533"/>
              </a:solidFill>
            </a:endParaRPr>
          </a:p>
        </p:txBody>
      </p:sp>
      <p:grpSp>
        <p:nvGrpSpPr>
          <p:cNvPr id="2" name="Group 101"/>
          <p:cNvGrpSpPr/>
          <p:nvPr/>
        </p:nvGrpSpPr>
        <p:grpSpPr>
          <a:xfrm>
            <a:off x="6660232" y="1268760"/>
            <a:ext cx="2304256" cy="1006371"/>
            <a:chOff x="6660232" y="1268760"/>
            <a:chExt cx="2304256" cy="1006371"/>
          </a:xfrm>
        </p:grpSpPr>
        <p:pic>
          <p:nvPicPr>
            <p:cNvPr id="83" name="Picture 82" descr="http://www.i2clipart.com/cliparts/4/0/5/c/clipart-pencil-512x512-405c.png"/>
            <p:cNvPicPr/>
            <p:nvPr/>
          </p:nvPicPr>
          <p:blipFill>
            <a:blip r:embed="rId2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b="92251"/>
            <a:stretch>
              <a:fillRect/>
            </a:stretch>
          </p:blipFill>
          <p:spPr bwMode="auto">
            <a:xfrm>
              <a:off x="6660232" y="1340768"/>
              <a:ext cx="486842" cy="269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4" name="Picture 83" descr="http://www.i2clipart.com/cliparts/4/0/5/c/clipart-pencil-512x512-405c.png"/>
            <p:cNvPicPr/>
            <p:nvPr/>
          </p:nvPicPr>
          <p:blipFill>
            <a:blip r:embed="rId2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 b="92251"/>
            <a:stretch>
              <a:fillRect/>
            </a:stretch>
          </p:blipFill>
          <p:spPr bwMode="auto">
            <a:xfrm>
              <a:off x="6660232" y="1700808"/>
              <a:ext cx="486842" cy="269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" name="Rectangle 84"/>
            <p:cNvSpPr/>
            <p:nvPr/>
          </p:nvSpPr>
          <p:spPr>
            <a:xfrm>
              <a:off x="7236296" y="1268760"/>
              <a:ext cx="172819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/>
                <a:t>Literacy Boost </a:t>
              </a:r>
              <a:endParaRPr lang="en-US" dirty="0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7236296" y="1628800"/>
              <a:ext cx="1656184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/>
                <a:t>Comparison Schools </a:t>
              </a:r>
              <a:endParaRPr lang="en-US" dirty="0"/>
            </a:p>
          </p:txBody>
        </p:sp>
      </p:grpSp>
      <p:grpSp>
        <p:nvGrpSpPr>
          <p:cNvPr id="3" name="Group 35"/>
          <p:cNvGrpSpPr/>
          <p:nvPr/>
        </p:nvGrpSpPr>
        <p:grpSpPr>
          <a:xfrm>
            <a:off x="1403648" y="2434536"/>
            <a:ext cx="6696744" cy="3298720"/>
            <a:chOff x="1403648" y="2204864"/>
            <a:chExt cx="6696744" cy="3298720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1403648" y="2204864"/>
              <a:ext cx="6696744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1403648" y="2564904"/>
              <a:ext cx="6696744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403648" y="2924944"/>
              <a:ext cx="6696744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1403648" y="3284984"/>
              <a:ext cx="6696744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1403648" y="3645024"/>
              <a:ext cx="6696744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1403648" y="4032360"/>
              <a:ext cx="6696744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1403648" y="4392400"/>
              <a:ext cx="6696744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1403648" y="4769856"/>
              <a:ext cx="6696744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1403648" y="5098832"/>
              <a:ext cx="6696744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1403648" y="5503584"/>
              <a:ext cx="6696744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1" name="Table 50"/>
          <p:cNvGraphicFramePr>
            <a:graphicFrameLocks noGrp="1"/>
          </p:cNvGraphicFramePr>
          <p:nvPr/>
        </p:nvGraphicFramePr>
        <p:xfrm>
          <a:off x="467544" y="2348880"/>
          <a:ext cx="864096" cy="3510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/>
                <a:gridCol w="648072"/>
              </a:tblGrid>
              <a:tr h="351039">
                <a:tc rowSpan="10"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 vert="vert27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90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10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80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10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70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10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60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10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10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10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103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1039">
                <a:tc vMerge="1"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bg1"/>
                        </a:solidFill>
                        <a:latin typeface="Gill Sans MT" pitchFamily="34" charset="0"/>
                      </a:endParaRPr>
                    </a:p>
                  </a:txBody>
                  <a:tcPr vert="vert27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1039">
                <a:tc vMerge="1"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bg1"/>
                        </a:solidFill>
                        <a:latin typeface="Gill Sans MT" pitchFamily="34" charset="0"/>
                      </a:endParaRPr>
                    </a:p>
                  </a:txBody>
                  <a:tcPr vert="vert27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" name="Rectangle 51"/>
          <p:cNvSpPr/>
          <p:nvPr/>
        </p:nvSpPr>
        <p:spPr>
          <a:xfrm>
            <a:off x="1115616" y="5805264"/>
            <a:ext cx="23762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Letter Recognitions </a:t>
            </a:r>
            <a:endParaRPr lang="en-US" sz="1600" dirty="0"/>
          </a:p>
        </p:txBody>
      </p:sp>
      <p:sp>
        <p:nvSpPr>
          <p:cNvPr id="53" name="Rectangle 52"/>
          <p:cNvSpPr/>
          <p:nvPr/>
        </p:nvSpPr>
        <p:spPr>
          <a:xfrm>
            <a:off x="3707904" y="5795972"/>
            <a:ext cx="19442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Reading Accurately </a:t>
            </a:r>
            <a:endParaRPr lang="en-US" sz="1600" dirty="0"/>
          </a:p>
        </p:txBody>
      </p:sp>
      <p:sp>
        <p:nvSpPr>
          <p:cNvPr id="54" name="Rectangle 53"/>
          <p:cNvSpPr/>
          <p:nvPr/>
        </p:nvSpPr>
        <p:spPr>
          <a:xfrm>
            <a:off x="6156176" y="5805264"/>
            <a:ext cx="20162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Comprehension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3" name="Pentagon 102"/>
          <p:cNvSpPr/>
          <p:nvPr/>
        </p:nvSpPr>
        <p:spPr>
          <a:xfrm>
            <a:off x="8388424" y="188640"/>
            <a:ext cx="509389" cy="360040"/>
          </a:xfrm>
          <a:prstGeom prst="homePlate">
            <a:avLst/>
          </a:prstGeom>
          <a:solidFill>
            <a:srgbClr val="A6CE39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HN" sz="1200" b="1" dirty="0" smtClean="0"/>
              <a:t>06</a:t>
            </a:r>
            <a:endParaRPr lang="en-US" sz="1200" b="1" dirty="0"/>
          </a:p>
        </p:txBody>
      </p:sp>
      <p:pic>
        <p:nvPicPr>
          <p:cNvPr id="104" name="Picture 2" descr="C:\Users\NGhaznavi\Desktop\Working\March 2013\PI\PI\data\repo\SC_logo(9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9601" y="6296599"/>
            <a:ext cx="1615924" cy="32927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3" name="Group 92"/>
          <p:cNvGrpSpPr/>
          <p:nvPr/>
        </p:nvGrpSpPr>
        <p:grpSpPr>
          <a:xfrm>
            <a:off x="1763688" y="2420888"/>
            <a:ext cx="1044334" cy="3315359"/>
            <a:chOff x="1763688" y="2420888"/>
            <a:chExt cx="1044334" cy="3315359"/>
          </a:xfrm>
        </p:grpSpPr>
        <p:sp>
          <p:nvSpPr>
            <p:cNvPr id="55" name="TextBox 54"/>
            <p:cNvSpPr txBox="1"/>
            <p:nvPr/>
          </p:nvSpPr>
          <p:spPr>
            <a:xfrm>
              <a:off x="1763688" y="2420888"/>
              <a:ext cx="396262" cy="2385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9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84%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411760" y="2564904"/>
              <a:ext cx="396262" cy="2385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9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80%</a:t>
              </a:r>
            </a:p>
          </p:txBody>
        </p:sp>
        <p:grpSp>
          <p:nvGrpSpPr>
            <p:cNvPr id="71" name="Group 70"/>
            <p:cNvGrpSpPr/>
            <p:nvPr/>
          </p:nvGrpSpPr>
          <p:grpSpPr>
            <a:xfrm>
              <a:off x="1822048" y="2636912"/>
              <a:ext cx="966296" cy="3099335"/>
              <a:chOff x="1822048" y="2636912"/>
              <a:chExt cx="966296" cy="3099335"/>
            </a:xfrm>
          </p:grpSpPr>
          <p:pic>
            <p:nvPicPr>
              <p:cNvPr id="72" name="Picture 71" descr="http://www.i2clipart.com/cliparts/4/0/5/c/clipart-pencil-512x512-405c.png"/>
              <p:cNvPicPr/>
              <p:nvPr/>
            </p:nvPicPr>
            <p:blipFill>
              <a:blip r:embed="rId2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lum bright="-20000"/>
              </a:blip>
              <a:srcRect b="92251"/>
              <a:stretch>
                <a:fillRect/>
              </a:stretch>
            </p:blipFill>
            <p:spPr bwMode="auto">
              <a:xfrm flipV="1">
                <a:off x="1825680" y="5467146"/>
                <a:ext cx="273648" cy="2691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3" name="Picture 72" descr="http://www.i2clipart.com/cliparts/4/0/5/c/clipart-pencil-512x512-405c.png"/>
              <p:cNvPicPr/>
              <p:nvPr/>
            </p:nvPicPr>
            <p:blipFill>
              <a:blip r:embed="rId2" cstate="print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lum bright="-20000"/>
              </a:blip>
              <a:srcRect b="92251"/>
              <a:stretch>
                <a:fillRect/>
              </a:stretch>
            </p:blipFill>
            <p:spPr bwMode="auto">
              <a:xfrm flipV="1">
                <a:off x="2498152" y="5467146"/>
                <a:ext cx="273648" cy="2691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4" name="Picture 73" descr="http://www.i2clipart.com/cliparts/4/0/5/c/clipart-pencil-512x512-405c.png"/>
              <p:cNvPicPr/>
              <p:nvPr/>
            </p:nvPicPr>
            <p:blipFill>
              <a:blip r:embed="rId4" cstate="print">
                <a:lum contrast="-40000"/>
              </a:blip>
              <a:srcRect t="8364"/>
              <a:stretch>
                <a:fillRect/>
              </a:stretch>
            </p:blipFill>
            <p:spPr bwMode="auto">
              <a:xfrm flipV="1">
                <a:off x="1822048" y="2636912"/>
                <a:ext cx="277280" cy="28346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5" name="Picture 74" descr="http://www.i2clipart.com/cliparts/4/0/5/c/clipart-pencil-512x512-405c.png"/>
              <p:cNvPicPr/>
              <p:nvPr/>
            </p:nvPicPr>
            <p:blipFill>
              <a:blip r:embed="rId4" cstate="print">
                <a:lum contrast="-40000"/>
              </a:blip>
              <a:srcRect t="8364"/>
              <a:stretch>
                <a:fillRect/>
              </a:stretch>
            </p:blipFill>
            <p:spPr bwMode="auto">
              <a:xfrm flipV="1">
                <a:off x="2511064" y="2780928"/>
                <a:ext cx="277280" cy="2743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grpSp>
        <p:nvGrpSpPr>
          <p:cNvPr id="94" name="Group 93"/>
          <p:cNvGrpSpPr/>
          <p:nvPr/>
        </p:nvGrpSpPr>
        <p:grpSpPr>
          <a:xfrm>
            <a:off x="3923928" y="4293096"/>
            <a:ext cx="1044334" cy="1446919"/>
            <a:chOff x="3923928" y="4293096"/>
            <a:chExt cx="1044334" cy="1446919"/>
          </a:xfrm>
        </p:grpSpPr>
        <p:sp>
          <p:nvSpPr>
            <p:cNvPr id="58" name="TextBox 57"/>
            <p:cNvSpPr txBox="1"/>
            <p:nvPr/>
          </p:nvSpPr>
          <p:spPr>
            <a:xfrm>
              <a:off x="3923928" y="4725144"/>
              <a:ext cx="396262" cy="2385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9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13%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4572000" y="4293096"/>
              <a:ext cx="396262" cy="2385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9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30%</a:t>
              </a:r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3995936" y="4653136"/>
              <a:ext cx="950448" cy="1086879"/>
              <a:chOff x="1821352" y="4649368"/>
              <a:chExt cx="950448" cy="1086879"/>
            </a:xfrm>
          </p:grpSpPr>
          <p:pic>
            <p:nvPicPr>
              <p:cNvPr id="78" name="Picture 77" descr="http://www.i2clipart.com/cliparts/4/0/5/c/clipart-pencil-512x512-405c.png"/>
              <p:cNvPicPr/>
              <p:nvPr/>
            </p:nvPicPr>
            <p:blipFill>
              <a:blip r:embed="rId2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lum bright="-20000"/>
              </a:blip>
              <a:srcRect b="92251"/>
              <a:stretch>
                <a:fillRect/>
              </a:stretch>
            </p:blipFill>
            <p:spPr bwMode="auto">
              <a:xfrm flipV="1">
                <a:off x="1825680" y="5467146"/>
                <a:ext cx="273648" cy="2691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9" name="Picture 78" descr="http://www.i2clipart.com/cliparts/4/0/5/c/clipart-pencil-512x512-405c.png"/>
              <p:cNvPicPr/>
              <p:nvPr/>
            </p:nvPicPr>
            <p:blipFill>
              <a:blip r:embed="rId2" cstate="print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lum bright="-20000"/>
              </a:blip>
              <a:srcRect b="92251"/>
              <a:stretch>
                <a:fillRect/>
              </a:stretch>
            </p:blipFill>
            <p:spPr bwMode="auto">
              <a:xfrm flipV="1">
                <a:off x="2498152" y="5467146"/>
                <a:ext cx="273648" cy="2691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0" name="Picture 79" descr="http://www.i2clipart.com/cliparts/4/0/5/c/clipart-pencil-512x512-405c.png"/>
              <p:cNvPicPr/>
              <p:nvPr/>
            </p:nvPicPr>
            <p:blipFill>
              <a:blip r:embed="rId4" cstate="print">
                <a:lum contrast="-40000"/>
              </a:blip>
              <a:srcRect t="8364"/>
              <a:stretch>
                <a:fillRect/>
              </a:stretch>
            </p:blipFill>
            <p:spPr bwMode="auto">
              <a:xfrm flipV="1">
                <a:off x="1821352" y="5153424"/>
                <a:ext cx="274320" cy="3657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1" name="Picture 80" descr="http://www.i2clipart.com/cliparts/4/0/5/c/clipart-pencil-512x512-405c.png"/>
              <p:cNvPicPr/>
              <p:nvPr/>
            </p:nvPicPr>
            <p:blipFill>
              <a:blip r:embed="rId4" cstate="print">
                <a:lum contrast="-40000"/>
              </a:blip>
              <a:srcRect t="8364"/>
              <a:stretch>
                <a:fillRect/>
              </a:stretch>
            </p:blipFill>
            <p:spPr bwMode="auto">
              <a:xfrm flipV="1">
                <a:off x="2486840" y="4649368"/>
                <a:ext cx="277280" cy="8229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grpSp>
        <p:nvGrpSpPr>
          <p:cNvPr id="98" name="Group 97"/>
          <p:cNvGrpSpPr/>
          <p:nvPr/>
        </p:nvGrpSpPr>
        <p:grpSpPr>
          <a:xfrm>
            <a:off x="6372200" y="3573016"/>
            <a:ext cx="1044334" cy="2166999"/>
            <a:chOff x="6372200" y="3573016"/>
            <a:chExt cx="1044334" cy="2166999"/>
          </a:xfrm>
        </p:grpSpPr>
        <p:sp>
          <p:nvSpPr>
            <p:cNvPr id="61" name="TextBox 60"/>
            <p:cNvSpPr txBox="1"/>
            <p:nvPr/>
          </p:nvSpPr>
          <p:spPr>
            <a:xfrm>
              <a:off x="6372200" y="3573016"/>
              <a:ext cx="396262" cy="2385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9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43%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020272" y="3933056"/>
              <a:ext cx="396262" cy="2385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95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40%</a:t>
              </a:r>
            </a:p>
          </p:txBody>
        </p:sp>
        <p:grpSp>
          <p:nvGrpSpPr>
            <p:cNvPr id="82" name="Group 81"/>
            <p:cNvGrpSpPr/>
            <p:nvPr/>
          </p:nvGrpSpPr>
          <p:grpSpPr>
            <a:xfrm>
              <a:off x="6444208" y="4005064"/>
              <a:ext cx="952648" cy="1734951"/>
              <a:chOff x="1821352" y="4001296"/>
              <a:chExt cx="952648" cy="1734951"/>
            </a:xfrm>
          </p:grpSpPr>
          <p:pic>
            <p:nvPicPr>
              <p:cNvPr id="88" name="Picture 87" descr="http://www.i2clipart.com/cliparts/4/0/5/c/clipart-pencil-512x512-405c.png"/>
              <p:cNvPicPr/>
              <p:nvPr/>
            </p:nvPicPr>
            <p:blipFill>
              <a:blip r:embed="rId2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lum bright="-20000"/>
              </a:blip>
              <a:srcRect b="92251"/>
              <a:stretch>
                <a:fillRect/>
              </a:stretch>
            </p:blipFill>
            <p:spPr bwMode="auto">
              <a:xfrm flipV="1">
                <a:off x="1825680" y="5467146"/>
                <a:ext cx="273648" cy="2691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9" name="Picture 88" descr="http://www.i2clipart.com/cliparts/4/0/5/c/clipart-pencil-512x512-405c.png"/>
              <p:cNvPicPr/>
              <p:nvPr/>
            </p:nvPicPr>
            <p:blipFill>
              <a:blip r:embed="rId2" cstate="print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lum bright="-20000"/>
              </a:blip>
              <a:srcRect b="92251"/>
              <a:stretch>
                <a:fillRect/>
              </a:stretch>
            </p:blipFill>
            <p:spPr bwMode="auto">
              <a:xfrm flipV="1">
                <a:off x="2498152" y="5467146"/>
                <a:ext cx="273648" cy="2691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1" name="Picture 90" descr="http://www.i2clipart.com/cliparts/4/0/5/c/clipart-pencil-512x512-405c.png"/>
              <p:cNvPicPr/>
              <p:nvPr/>
            </p:nvPicPr>
            <p:blipFill>
              <a:blip r:embed="rId4" cstate="print">
                <a:lum contrast="-40000"/>
              </a:blip>
              <a:srcRect t="8364"/>
              <a:stretch>
                <a:fillRect/>
              </a:stretch>
            </p:blipFill>
            <p:spPr bwMode="auto">
              <a:xfrm flipV="1">
                <a:off x="1821352" y="4001296"/>
                <a:ext cx="277280" cy="14630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2" name="Picture 91" descr="http://www.i2clipart.com/cliparts/4/0/5/c/clipart-pencil-512x512-405c.png"/>
              <p:cNvPicPr/>
              <p:nvPr/>
            </p:nvPicPr>
            <p:blipFill>
              <a:blip r:embed="rId4" cstate="print">
                <a:lum contrast="-40000"/>
              </a:blip>
              <a:srcRect t="8364"/>
              <a:stretch>
                <a:fillRect/>
              </a:stretch>
            </p:blipFill>
            <p:spPr bwMode="auto">
              <a:xfrm flipV="1">
                <a:off x="2496720" y="4217320"/>
                <a:ext cx="277280" cy="12801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</p:spTree>
    <p:extLst>
      <p:ext uri="{BB962C8B-B14F-4D97-AF65-F5344CB8AC3E}">
        <p14:creationId xmlns="" xmlns:p14="http://schemas.microsoft.com/office/powerpoint/2010/main" val="185457626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77" grpId="0"/>
      <p:bldP spid="52" grpId="0"/>
      <p:bldP spid="53" grpId="0"/>
      <p:bldP spid="5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2267744" y="4149080"/>
            <a:ext cx="533400" cy="1097280"/>
          </a:xfrm>
          <a:prstGeom prst="rect">
            <a:avLst/>
          </a:prstGeom>
          <a:solidFill>
            <a:srgbClr val="B9D533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2" name="Picture 2" descr="http://www.clker.com/cliparts/n/7/P/3/y/G/student-writing-m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4298636"/>
            <a:ext cx="695739" cy="1066800"/>
          </a:xfrm>
          <a:prstGeom prst="rect">
            <a:avLst/>
          </a:prstGeom>
          <a:noFill/>
        </p:spPr>
      </p:pic>
      <p:sp>
        <p:nvSpPr>
          <p:cNvPr id="46" name="TextBox 45"/>
          <p:cNvSpPr txBox="1"/>
          <p:nvPr/>
        </p:nvSpPr>
        <p:spPr>
          <a:xfrm>
            <a:off x="1417296" y="3573016"/>
            <a:ext cx="533400" cy="1737360"/>
          </a:xfrm>
          <a:prstGeom prst="rect">
            <a:avLst/>
          </a:prstGeom>
          <a:solidFill>
            <a:srgbClr val="B9D533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4959336" y="3645024"/>
            <a:ext cx="533400" cy="1754326"/>
          </a:xfrm>
          <a:prstGeom prst="rect">
            <a:avLst/>
          </a:prstGeom>
          <a:solidFill>
            <a:srgbClr val="B9D533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303297" y="92184"/>
            <a:ext cx="27196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5720" tIns="22860" rIns="45720" bIns="22860">
            <a:spAutoFit/>
          </a:bodyPr>
          <a:lstStyle/>
          <a:p>
            <a:pPr lvl="0" defTabSz="1088232"/>
            <a:r>
              <a:rPr lang="en-US" sz="3100" b="1" spc="-1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rPr>
              <a:t>Endline Results </a:t>
            </a:r>
            <a:endParaRPr lang="en-CA" sz="3100" b="1" spc="-15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23632" y="2924944"/>
            <a:ext cx="533400" cy="2377440"/>
          </a:xfrm>
          <a:prstGeom prst="rect">
            <a:avLst/>
          </a:prstGeom>
          <a:solidFill>
            <a:srgbClr val="B9D533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831544" y="1916832"/>
            <a:ext cx="533400" cy="3474720"/>
          </a:xfrm>
          <a:prstGeom prst="rect">
            <a:avLst/>
          </a:prstGeom>
          <a:solidFill>
            <a:srgbClr val="B9D533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225608" y="3068960"/>
            <a:ext cx="530352" cy="2103120"/>
          </a:xfrm>
          <a:prstGeom prst="rect">
            <a:avLst/>
          </a:prstGeom>
          <a:solidFill>
            <a:srgbClr val="B9D533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8" name="Picture 2" descr="http://www.clker.com/cliparts/n/7/P/3/y/G/student-writing-m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4298636"/>
            <a:ext cx="695739" cy="1066800"/>
          </a:xfrm>
          <a:prstGeom prst="rect">
            <a:avLst/>
          </a:prstGeom>
          <a:noFill/>
        </p:spPr>
      </p:pic>
      <p:sp>
        <p:nvSpPr>
          <p:cNvPr id="51" name="TextBox 50"/>
          <p:cNvSpPr txBox="1"/>
          <p:nvPr/>
        </p:nvSpPr>
        <p:spPr>
          <a:xfrm>
            <a:off x="914400" y="1829252"/>
            <a:ext cx="64008" cy="3539430"/>
          </a:xfrm>
          <a:prstGeom prst="rect">
            <a:avLst/>
          </a:prstGeom>
          <a:solidFill>
            <a:srgbClr val="B9D533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53" name="Table 52"/>
          <p:cNvGraphicFramePr>
            <a:graphicFrameLocks noGrp="1"/>
          </p:cNvGraphicFramePr>
          <p:nvPr/>
        </p:nvGraphicFramePr>
        <p:xfrm>
          <a:off x="592560" y="1700808"/>
          <a:ext cx="379040" cy="2926080"/>
        </p:xfrm>
        <a:graphic>
          <a:graphicData uri="http://schemas.openxmlformats.org/drawingml/2006/table">
            <a:tbl>
              <a:tblPr firstRow="1" bandRow="1"/>
              <a:tblGrid>
                <a:gridCol w="379040"/>
              </a:tblGrid>
              <a:tr h="203200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rgbClr val="9ED3CC"/>
                          </a:solidFill>
                        </a:rPr>
                        <a:t>55</a:t>
                      </a:r>
                      <a:endParaRPr lang="en-US" sz="1000" b="1" dirty="0">
                        <a:solidFill>
                          <a:srgbClr val="9ED3CC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rgbClr val="9ED3CC"/>
                          </a:solidFill>
                        </a:rPr>
                        <a:t>50</a:t>
                      </a:r>
                      <a:endParaRPr lang="en-US" sz="1000" b="1" dirty="0">
                        <a:solidFill>
                          <a:srgbClr val="9ED3CC"/>
                        </a:solidFill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F8F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rgbClr val="9ED3CC"/>
                          </a:solidFill>
                        </a:rPr>
                        <a:t>45</a:t>
                      </a:r>
                      <a:endParaRPr lang="en-US" sz="1000" b="1" dirty="0">
                        <a:solidFill>
                          <a:srgbClr val="9ED3CC"/>
                        </a:solidFill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F8F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rgbClr val="9ED3CC"/>
                          </a:solidFill>
                        </a:rPr>
                        <a:t>40</a:t>
                      </a:r>
                      <a:endParaRPr lang="en-US" sz="1000" b="1" dirty="0">
                        <a:solidFill>
                          <a:srgbClr val="9ED3CC"/>
                        </a:solidFill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F8F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rgbClr val="9ED3CC"/>
                          </a:solidFill>
                        </a:rPr>
                        <a:t>35</a:t>
                      </a:r>
                      <a:endParaRPr lang="en-US" sz="1000" b="1" dirty="0">
                        <a:solidFill>
                          <a:srgbClr val="9ED3CC"/>
                        </a:solidFill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F8F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rgbClr val="9ED3CC"/>
                          </a:solidFill>
                        </a:rPr>
                        <a:t>30</a:t>
                      </a:r>
                      <a:endParaRPr lang="en-US" sz="1000" b="1" dirty="0">
                        <a:solidFill>
                          <a:srgbClr val="9ED3CC"/>
                        </a:solidFill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F8F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rgbClr val="9ED3CC"/>
                          </a:solidFill>
                        </a:rPr>
                        <a:t>25</a:t>
                      </a:r>
                      <a:endParaRPr lang="en-US" sz="1000" b="1" dirty="0">
                        <a:solidFill>
                          <a:srgbClr val="9ED3CC"/>
                        </a:solidFill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F8F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rgbClr val="9ED3CC"/>
                          </a:solidFill>
                        </a:rPr>
                        <a:t>20</a:t>
                      </a:r>
                      <a:endParaRPr lang="en-US" sz="1000" b="1" dirty="0">
                        <a:solidFill>
                          <a:srgbClr val="9ED3CC"/>
                        </a:solidFill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F8F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rgbClr val="9ED3CC"/>
                          </a:solidFill>
                        </a:rPr>
                        <a:t>15</a:t>
                      </a:r>
                      <a:endParaRPr lang="en-US" sz="1000" b="1" dirty="0">
                        <a:solidFill>
                          <a:srgbClr val="9ED3CC"/>
                        </a:solidFill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F8F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rgbClr val="9ED3CC"/>
                          </a:solidFill>
                        </a:rPr>
                        <a:t>10</a:t>
                      </a:r>
                      <a:endParaRPr lang="en-US" sz="1000" b="1" dirty="0">
                        <a:solidFill>
                          <a:srgbClr val="9ED3CC"/>
                        </a:solidFill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F8F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rgbClr val="9ED3CC"/>
                          </a:solidFill>
                        </a:rPr>
                        <a:t>05</a:t>
                      </a:r>
                      <a:endParaRPr lang="en-US" sz="1000" b="1" dirty="0">
                        <a:solidFill>
                          <a:srgbClr val="9ED3CC"/>
                        </a:solidFill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F8F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3200">
                <a:tc>
                  <a:txBody>
                    <a:bodyPr/>
                    <a:lstStyle/>
                    <a:p>
                      <a:r>
                        <a:rPr lang="en-US" sz="1000" b="1" dirty="0" smtClean="0">
                          <a:solidFill>
                            <a:srgbClr val="9ED3CC"/>
                          </a:solidFill>
                        </a:rPr>
                        <a:t>0</a:t>
                      </a:r>
                      <a:endParaRPr lang="en-US" sz="1000" b="1" dirty="0">
                        <a:solidFill>
                          <a:srgbClr val="9ED3CC"/>
                        </a:solidFill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F8F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8F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54" name="Picture 2" descr="http://www.clker.com/cliparts/n/7/P/3/y/G/student-writing-m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4298636"/>
            <a:ext cx="695739" cy="1066800"/>
          </a:xfrm>
          <a:prstGeom prst="rect">
            <a:avLst/>
          </a:prstGeom>
          <a:noFill/>
        </p:spPr>
      </p:pic>
      <p:pic>
        <p:nvPicPr>
          <p:cNvPr id="55" name="Picture 2" descr="http://www.clker.com/cliparts/n/7/P/3/y/G/student-writing-m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293096"/>
            <a:ext cx="695739" cy="1066800"/>
          </a:xfrm>
          <a:prstGeom prst="rect">
            <a:avLst/>
          </a:prstGeom>
          <a:noFill/>
        </p:spPr>
      </p:pic>
      <p:pic>
        <p:nvPicPr>
          <p:cNvPr id="56" name="Picture 2" descr="http://www.clker.com/cliparts/n/7/P/3/y/G/student-writing-m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4293096"/>
            <a:ext cx="695739" cy="1066800"/>
          </a:xfrm>
          <a:prstGeom prst="rect">
            <a:avLst/>
          </a:prstGeom>
          <a:noFill/>
        </p:spPr>
      </p:pic>
      <p:pic>
        <p:nvPicPr>
          <p:cNvPr id="57" name="Picture 2" descr="http://www.clker.com/cliparts/n/7/P/3/y/G/student-writing-m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4293096"/>
            <a:ext cx="695739" cy="1066800"/>
          </a:xfrm>
          <a:prstGeom prst="rect">
            <a:avLst/>
          </a:prstGeom>
          <a:noFill/>
        </p:spPr>
      </p:pic>
      <p:sp>
        <p:nvSpPr>
          <p:cNvPr id="58" name="TextBox 57"/>
          <p:cNvSpPr txBox="1"/>
          <p:nvPr/>
        </p:nvSpPr>
        <p:spPr>
          <a:xfrm>
            <a:off x="1246909" y="5376994"/>
            <a:ext cx="81049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9ED3CC"/>
                </a:solidFill>
                <a:latin typeface="+mn-lt"/>
              </a:rPr>
              <a:t>Literacy Boost </a:t>
            </a:r>
            <a:endParaRPr lang="en-US" sz="1100" dirty="0">
              <a:solidFill>
                <a:srgbClr val="9ED3CC"/>
              </a:solidFill>
              <a:latin typeface="+mn-lt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051720" y="5373216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9ED3CC"/>
                </a:solidFill>
              </a:rPr>
              <a:t>Comparison School </a:t>
            </a:r>
          </a:p>
        </p:txBody>
      </p:sp>
      <p:sp>
        <p:nvSpPr>
          <p:cNvPr id="60" name="TextBox 59"/>
          <p:cNvSpPr txBox="1"/>
          <p:nvPr/>
        </p:nvSpPr>
        <p:spPr>
          <a:xfrm rot="16200000">
            <a:off x="-281607" y="3026023"/>
            <a:ext cx="13278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9ED3CC"/>
                </a:solidFill>
                <a:latin typeface="+mn-lt"/>
              </a:rPr>
              <a:t>% Percentages </a:t>
            </a:r>
            <a:endParaRPr lang="en-US" sz="1100" dirty="0">
              <a:solidFill>
                <a:srgbClr val="9ED3CC"/>
              </a:solidFill>
              <a:latin typeface="+mn-lt"/>
            </a:endParaRPr>
          </a:p>
        </p:txBody>
      </p:sp>
      <p:pic>
        <p:nvPicPr>
          <p:cNvPr id="61" name="Picture 6" descr="http://www.clker.com/cliparts/V/g/A/l/R/M/red-curley-brackets-md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18729" r="57191"/>
          <a:stretch>
            <a:fillRect/>
          </a:stretch>
        </p:blipFill>
        <p:spPr bwMode="auto">
          <a:xfrm rot="16200000">
            <a:off x="1824745" y="4880111"/>
            <a:ext cx="371474" cy="1933748"/>
          </a:xfrm>
          <a:prstGeom prst="rect">
            <a:avLst/>
          </a:prstGeom>
          <a:noFill/>
        </p:spPr>
      </p:pic>
      <p:pic>
        <p:nvPicPr>
          <p:cNvPr id="62" name="Picture 6" descr="http://www.clker.com/cliparts/V/g/A/l/R/M/red-curley-brackets-md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18729" r="57191"/>
          <a:stretch>
            <a:fillRect/>
          </a:stretch>
        </p:blipFill>
        <p:spPr bwMode="auto">
          <a:xfrm rot="16200000">
            <a:off x="4645865" y="4867303"/>
            <a:ext cx="371474" cy="1959363"/>
          </a:xfrm>
          <a:prstGeom prst="rect">
            <a:avLst/>
          </a:prstGeom>
          <a:noFill/>
        </p:spPr>
      </p:pic>
      <p:pic>
        <p:nvPicPr>
          <p:cNvPr id="63" name="Picture 6" descr="http://www.clker.com/cliparts/V/g/A/l/R/M/red-curley-brackets-md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18729" r="57191"/>
          <a:stretch>
            <a:fillRect/>
          </a:stretch>
        </p:blipFill>
        <p:spPr bwMode="auto">
          <a:xfrm rot="16200000">
            <a:off x="7347484" y="4901988"/>
            <a:ext cx="371474" cy="1889993"/>
          </a:xfrm>
          <a:prstGeom prst="rect">
            <a:avLst/>
          </a:prstGeom>
          <a:noFill/>
        </p:spPr>
      </p:pic>
      <p:sp>
        <p:nvSpPr>
          <p:cNvPr id="64" name="TextBox 63"/>
          <p:cNvSpPr txBox="1"/>
          <p:nvPr/>
        </p:nvSpPr>
        <p:spPr>
          <a:xfrm>
            <a:off x="914400" y="5324544"/>
            <a:ext cx="7848600" cy="64008"/>
          </a:xfrm>
          <a:prstGeom prst="rect">
            <a:avLst/>
          </a:prstGeom>
          <a:solidFill>
            <a:srgbClr val="B9D533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1115616" y="6021288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9ED3CC"/>
                </a:solidFill>
                <a:latin typeface="+mn-lt"/>
              </a:rPr>
              <a:t>Learning the ABCs</a:t>
            </a:r>
            <a:endParaRPr lang="en-US" sz="1600" b="1" dirty="0">
              <a:solidFill>
                <a:srgbClr val="9ED3CC"/>
              </a:solidFill>
              <a:latin typeface="+mn-lt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038600" y="5383919"/>
            <a:ext cx="81049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9ED3CC"/>
                </a:solidFill>
                <a:latin typeface="+mn-lt"/>
              </a:rPr>
              <a:t>Literacy Boost </a:t>
            </a:r>
            <a:endParaRPr lang="en-US" sz="1100" dirty="0">
              <a:solidFill>
                <a:srgbClr val="9ED3CC"/>
              </a:solidFill>
              <a:latin typeface="+mn-lt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849091" y="5383919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9ED3CC"/>
                </a:solidFill>
              </a:rPr>
              <a:t>Comparison School </a:t>
            </a:r>
            <a:endParaRPr lang="en-US" sz="1100" dirty="0">
              <a:solidFill>
                <a:srgbClr val="9ED3CC"/>
              </a:solidFill>
              <a:latin typeface="+mn-lt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732240" y="5373216"/>
            <a:ext cx="81049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9ED3CC"/>
                </a:solidFill>
                <a:latin typeface="+mn-lt"/>
              </a:rPr>
              <a:t>Literacy Boost </a:t>
            </a:r>
            <a:endParaRPr lang="en-US" sz="1100" dirty="0">
              <a:solidFill>
                <a:srgbClr val="9ED3CC"/>
              </a:solidFill>
              <a:latin typeface="+mn-lt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995936" y="6021288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9ED3CC"/>
                </a:solidFill>
              </a:rPr>
              <a:t>Reading It Right </a:t>
            </a:r>
            <a:endParaRPr lang="en-US" sz="1600" b="1" dirty="0">
              <a:solidFill>
                <a:srgbClr val="9ED3CC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516216" y="6021288"/>
            <a:ext cx="2088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9ED3CC"/>
                </a:solidFill>
              </a:rPr>
              <a:t>Connecting The Dots </a:t>
            </a:r>
            <a:endParaRPr lang="en-US" sz="1600" b="1" dirty="0">
              <a:solidFill>
                <a:srgbClr val="9ED3CC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 rot="16200000">
            <a:off x="811615" y="3372961"/>
            <a:ext cx="172819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8415" cmpd="sng">
                  <a:solidFill>
                    <a:srgbClr val="9ED3CC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10</a:t>
            </a:r>
            <a:r>
              <a:rPr lang="en-US" sz="2000" b="0" cap="none" spc="0" dirty="0" smtClean="0">
                <a:ln w="18415" cmpd="sng">
                  <a:solidFill>
                    <a:srgbClr val="9ED3CC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%    More</a:t>
            </a:r>
            <a:endParaRPr lang="en-US" sz="2000" b="0" cap="none" spc="0" dirty="0">
              <a:ln w="18415" cmpd="sng">
                <a:solidFill>
                  <a:srgbClr val="9ED3CC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</a:endParaRPr>
          </a:p>
        </p:txBody>
      </p:sp>
      <p:sp>
        <p:nvSpPr>
          <p:cNvPr id="75" name="Pentagon 74"/>
          <p:cNvSpPr/>
          <p:nvPr/>
        </p:nvSpPr>
        <p:spPr>
          <a:xfrm>
            <a:off x="8388424" y="188640"/>
            <a:ext cx="509389" cy="360040"/>
          </a:xfrm>
          <a:prstGeom prst="homePlate">
            <a:avLst/>
          </a:prstGeom>
          <a:solidFill>
            <a:srgbClr val="A6CE39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HN" sz="1200" b="1" dirty="0" smtClean="0"/>
              <a:t>07</a:t>
            </a:r>
            <a:endParaRPr lang="en-US" sz="1200" b="1" dirty="0"/>
          </a:p>
        </p:txBody>
      </p:sp>
      <p:sp>
        <p:nvSpPr>
          <p:cNvPr id="77" name="Rectangle 76"/>
          <p:cNvSpPr/>
          <p:nvPr/>
        </p:nvSpPr>
        <p:spPr>
          <a:xfrm>
            <a:off x="251520" y="548680"/>
            <a:ext cx="889248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n-US" sz="2000" b="1" dirty="0" smtClean="0">
                <a:solidFill>
                  <a:srgbClr val="B9D533"/>
                </a:solidFill>
              </a:rPr>
              <a:t>Overall summary of gains achieved by Literacy Boost and Comparison students</a:t>
            </a:r>
            <a:endParaRPr lang="en-US" sz="2000" b="1" dirty="0">
              <a:solidFill>
                <a:srgbClr val="B9D533"/>
              </a:solidFill>
            </a:endParaRPr>
          </a:p>
        </p:txBody>
      </p:sp>
      <p:pic>
        <p:nvPicPr>
          <p:cNvPr id="36" name="Picture 2" descr="C:\Users\NGhaznavi\Desktop\Working\March 2013\PI\PI\data\repo\SC_logo(9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8076" y="6528726"/>
            <a:ext cx="1615924" cy="329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TextBox 38"/>
          <p:cNvSpPr txBox="1"/>
          <p:nvPr/>
        </p:nvSpPr>
        <p:spPr>
          <a:xfrm>
            <a:off x="7452320" y="5373216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rgbClr val="9ED3CC"/>
                </a:solidFill>
              </a:rPr>
              <a:t>Comparison School </a:t>
            </a:r>
            <a:endParaRPr lang="en-US" sz="1100" dirty="0">
              <a:solidFill>
                <a:srgbClr val="9ED3CC"/>
              </a:solidFill>
              <a:latin typeface="+mn-lt"/>
            </a:endParaRPr>
          </a:p>
        </p:txBody>
      </p:sp>
      <p:sp>
        <p:nvSpPr>
          <p:cNvPr id="41" name="Rectangle 40"/>
          <p:cNvSpPr/>
          <p:nvPr/>
        </p:nvSpPr>
        <p:spPr>
          <a:xfrm rot="16200000">
            <a:off x="3619927" y="2796897"/>
            <a:ext cx="172819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8415" cmpd="sng">
                  <a:solidFill>
                    <a:srgbClr val="9ED3CC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13%   </a:t>
            </a:r>
            <a:r>
              <a:rPr lang="en-US" sz="2000" b="0" cap="none" spc="0" dirty="0" smtClean="0">
                <a:ln w="18415" cmpd="sng">
                  <a:solidFill>
                    <a:srgbClr val="9ED3CC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More</a:t>
            </a:r>
            <a:endParaRPr lang="en-US" sz="2000" b="0" cap="none" spc="0" dirty="0">
              <a:ln w="18415" cmpd="sng">
                <a:solidFill>
                  <a:srgbClr val="9ED3CC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</a:endParaRPr>
          </a:p>
        </p:txBody>
      </p:sp>
      <p:sp>
        <p:nvSpPr>
          <p:cNvPr id="43" name="Rectangle 42"/>
          <p:cNvSpPr/>
          <p:nvPr/>
        </p:nvSpPr>
        <p:spPr>
          <a:xfrm rot="16200000">
            <a:off x="6320227" y="1680773"/>
            <a:ext cx="151216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8415" cmpd="sng">
                  <a:solidFill>
                    <a:srgbClr val="9ED3CC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15</a:t>
            </a:r>
            <a:r>
              <a:rPr lang="en-US" sz="2000" b="0" cap="none" spc="0" dirty="0" smtClean="0">
                <a:ln w="18415" cmpd="sng">
                  <a:solidFill>
                    <a:srgbClr val="9ED3CC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%    More</a:t>
            </a:r>
            <a:endParaRPr lang="en-US" sz="2000" b="0" cap="none" spc="0" dirty="0">
              <a:ln w="18415" cmpd="sng">
                <a:solidFill>
                  <a:srgbClr val="9ED3CC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4576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500"/>
                            </p:stCondLst>
                            <p:childTnLst>
                              <p:par>
                                <p:cTn id="6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000"/>
                            </p:stCondLst>
                            <p:childTnLst>
                              <p:par>
                                <p:cTn id="6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500"/>
                            </p:stCondLst>
                            <p:childTnLst>
                              <p:par>
                                <p:cTn id="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000"/>
                            </p:stCondLst>
                            <p:childTnLst>
                              <p:par>
                                <p:cTn id="7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5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6" grpId="0" animBg="1"/>
      <p:bldP spid="40" grpId="0" animBg="1"/>
      <p:bldP spid="25" grpId="0"/>
      <p:bldP spid="26" grpId="0" animBg="1"/>
      <p:bldP spid="29" grpId="0" animBg="1"/>
      <p:bldP spid="31" grpId="0" animBg="1"/>
      <p:bldP spid="74" grpId="0"/>
      <p:bldP spid="77" grpId="0"/>
      <p:bldP spid="41" grpId="0"/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3"/>
          <p:cNvSpPr>
            <a:spLocks noChangeArrowheads="1"/>
          </p:cNvSpPr>
          <p:nvPr/>
        </p:nvSpPr>
        <p:spPr bwMode="auto">
          <a:xfrm>
            <a:off x="395536" y="2708920"/>
            <a:ext cx="2926080" cy="2743200"/>
          </a:xfrm>
          <a:prstGeom prst="ellipse">
            <a:avLst/>
          </a:prstGeom>
          <a:solidFill>
            <a:srgbClr val="B9D533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702092" y="160424"/>
            <a:ext cx="29729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5720" tIns="22860" rIns="45720" bIns="22860">
            <a:spAutoFit/>
          </a:bodyPr>
          <a:lstStyle/>
          <a:p>
            <a:pPr algn="l" defTabSz="1088232"/>
            <a:r>
              <a:rPr lang="en-CA" sz="3100" b="1" spc="-1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rPr>
              <a:t>Numeracy Boost</a:t>
            </a:r>
            <a:endParaRPr lang="en-CA" sz="3100" b="1" spc="-15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</a:endParaRPr>
          </a:p>
        </p:txBody>
      </p:sp>
      <p:sp>
        <p:nvSpPr>
          <p:cNvPr id="58" name="Pentagon 57"/>
          <p:cNvSpPr/>
          <p:nvPr/>
        </p:nvSpPr>
        <p:spPr>
          <a:xfrm>
            <a:off x="8388424" y="188640"/>
            <a:ext cx="509389" cy="360040"/>
          </a:xfrm>
          <a:prstGeom prst="homePlate">
            <a:avLst/>
          </a:prstGeom>
          <a:solidFill>
            <a:srgbClr val="A6CE39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HN" sz="1200" b="1" dirty="0" smtClean="0"/>
              <a:t>08</a:t>
            </a:r>
            <a:endParaRPr lang="en-US" sz="1200" b="1" dirty="0"/>
          </a:p>
        </p:txBody>
      </p:sp>
      <p:sp>
        <p:nvSpPr>
          <p:cNvPr id="60" name="Rectangle 59"/>
          <p:cNvSpPr/>
          <p:nvPr/>
        </p:nvSpPr>
        <p:spPr>
          <a:xfrm>
            <a:off x="6012160" y="2420888"/>
            <a:ext cx="1783080" cy="1234440"/>
          </a:xfrm>
          <a:prstGeom prst="rect">
            <a:avLst/>
          </a:prstGeom>
          <a:solidFill>
            <a:srgbClr val="B9D5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bg2">
                  <a:lumMod val="75000"/>
                </a:schemeClr>
              </a:solidFill>
              <a:latin typeface="Gill Sans MT" pitchFamily="34" charset="0"/>
            </a:endParaRPr>
          </a:p>
          <a:p>
            <a:pPr algn="ctr"/>
            <a:r>
              <a:rPr lang="en-US" sz="2400" b="1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Duration</a:t>
            </a:r>
          </a:p>
          <a:p>
            <a:pPr algn="ctr"/>
            <a:r>
              <a:rPr lang="en-US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January to October 2014</a:t>
            </a:r>
          </a:p>
          <a:p>
            <a:pPr algn="ctr"/>
            <a:endParaRPr lang="en-US" dirty="0"/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683568" y="1648543"/>
            <a:ext cx="7992888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defTabSz="1088232"/>
            <a:r>
              <a:rPr lang="en-US" sz="2000" dirty="0" smtClean="0">
                <a:latin typeface="Gill Sans MT" pitchFamily="34" charset="0"/>
              </a:rPr>
              <a:t>To Strengthen the basic Math skills of early grades( Focused Grade 2). </a:t>
            </a:r>
          </a:p>
          <a:p>
            <a:pPr defTabSz="1088232"/>
            <a:endParaRPr lang="en-US" sz="1600" dirty="0">
              <a:solidFill>
                <a:schemeClr val="bg1">
                  <a:lumMod val="65000"/>
                </a:schemeClr>
              </a:solidFill>
              <a:latin typeface="Trebuchet MS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702092" y="983295"/>
            <a:ext cx="7758340" cy="357473"/>
          </a:xfrm>
          <a:prstGeom prst="rect">
            <a:avLst/>
          </a:prstGeom>
          <a:solidFill>
            <a:srgbClr val="9ED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</a:rPr>
              <a:t>Project Objective</a:t>
            </a:r>
            <a:endParaRPr lang="en-US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580112" y="3861048"/>
            <a:ext cx="2736304" cy="2304256"/>
          </a:xfrm>
          <a:prstGeom prst="rect">
            <a:avLst/>
          </a:prstGeom>
          <a:solidFill>
            <a:srgbClr val="B9D5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Focus on Early Grades Math Skills</a:t>
            </a:r>
          </a:p>
          <a:p>
            <a:pPr algn="ctr"/>
            <a:r>
              <a:rPr lang="en-US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Number and Operation</a:t>
            </a:r>
          </a:p>
          <a:p>
            <a:pPr algn="ctr"/>
            <a:r>
              <a:rPr lang="en-US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Geometry</a:t>
            </a:r>
          </a:p>
          <a:p>
            <a:pPr algn="ctr"/>
            <a:r>
              <a:rPr lang="en-US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Measurement</a:t>
            </a:r>
          </a:p>
        </p:txBody>
      </p:sp>
      <p:sp>
        <p:nvSpPr>
          <p:cNvPr id="64" name="Text Box 2"/>
          <p:cNvSpPr txBox="1">
            <a:spLocks noChangeArrowheads="1"/>
          </p:cNvSpPr>
          <p:nvPr/>
        </p:nvSpPr>
        <p:spPr bwMode="auto">
          <a:xfrm>
            <a:off x="1259632" y="2938592"/>
            <a:ext cx="1783080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3200" dirty="0" smtClean="0">
              <a:solidFill>
                <a:schemeClr val="bg2">
                  <a:lumMod val="75000"/>
                </a:schemeClr>
              </a:solidFill>
              <a:latin typeface="Gill Sans MT" pitchFamily="34" charset="0"/>
            </a:endParaRPr>
          </a:p>
        </p:txBody>
      </p:sp>
      <p:pic>
        <p:nvPicPr>
          <p:cNvPr id="67" name="Picture 2" descr="C:\Users\NGhaznavi\Desktop\Working\March 2013\PI\PI\data\repo\SC_logo(9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9601" y="6296599"/>
            <a:ext cx="1615924" cy="329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1259632" y="2938592"/>
            <a:ext cx="1783080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3200" dirty="0" smtClean="0">
              <a:solidFill>
                <a:schemeClr val="bg2">
                  <a:lumMod val="75000"/>
                </a:schemeClr>
              </a:solidFill>
              <a:latin typeface="Gill Sans MT" pitchFamily="34" charset="0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755576" y="3501008"/>
            <a:ext cx="1656184" cy="90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algn="ctr" defTabSz="1088232"/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3 Pronged  Strategy </a:t>
            </a:r>
            <a:r>
              <a:rPr lang="en-US" sz="2000" dirty="0" smtClean="0">
                <a:latin typeface="Gill Sans MT" pitchFamily="34" charset="0"/>
              </a:rPr>
              <a:t>.</a:t>
            </a:r>
            <a:endParaRPr lang="en-US" sz="1600" dirty="0">
              <a:solidFill>
                <a:schemeClr val="bg1">
                  <a:lumMod val="65000"/>
                </a:schemeClr>
              </a:solidFill>
              <a:latin typeface="Trebuchet MS" pitchFamily="34" charset="0"/>
            </a:endParaRPr>
          </a:p>
        </p:txBody>
      </p:sp>
      <p:sp>
        <p:nvSpPr>
          <p:cNvPr id="15" name="Oval 5"/>
          <p:cNvSpPr>
            <a:spLocks noChangeArrowheads="1"/>
          </p:cNvSpPr>
          <p:nvPr/>
        </p:nvSpPr>
        <p:spPr bwMode="auto">
          <a:xfrm>
            <a:off x="2411760" y="2708920"/>
            <a:ext cx="1737360" cy="1645920"/>
          </a:xfrm>
          <a:prstGeom prst="ellipse">
            <a:avLst/>
          </a:prstGeom>
          <a:solidFill>
            <a:srgbClr val="9ED3CC"/>
          </a:solidFill>
          <a:ln w="76200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2555776" y="3284984"/>
            <a:ext cx="1440160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algn="ctr" defTabSz="1088232"/>
            <a:r>
              <a:rPr lang="en-US" sz="2000" dirty="0" smtClean="0">
                <a:solidFill>
                  <a:schemeClr val="bg2"/>
                </a:solidFill>
                <a:latin typeface="Gill Sans MT" pitchFamily="34" charset="0"/>
              </a:rPr>
              <a:t>Assessment</a:t>
            </a:r>
            <a:endParaRPr lang="en-US" sz="1600" dirty="0">
              <a:solidFill>
                <a:schemeClr val="bg2"/>
              </a:solidFill>
              <a:latin typeface="Trebuchet MS" pitchFamily="34" charset="0"/>
            </a:endParaRPr>
          </a:p>
        </p:txBody>
      </p:sp>
      <p:sp>
        <p:nvSpPr>
          <p:cNvPr id="17" name="Oval 5"/>
          <p:cNvSpPr>
            <a:spLocks noChangeArrowheads="1"/>
          </p:cNvSpPr>
          <p:nvPr/>
        </p:nvSpPr>
        <p:spPr bwMode="auto">
          <a:xfrm>
            <a:off x="2123728" y="4005064"/>
            <a:ext cx="1737360" cy="1645920"/>
          </a:xfrm>
          <a:prstGeom prst="ellipse">
            <a:avLst/>
          </a:prstGeom>
          <a:solidFill>
            <a:srgbClr val="9ED3CC"/>
          </a:solidFill>
          <a:ln w="76200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267744" y="4509120"/>
            <a:ext cx="1440160" cy="66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algn="ctr" defTabSz="1088232"/>
            <a:r>
              <a:rPr lang="en-US" sz="2000" dirty="0" smtClean="0">
                <a:solidFill>
                  <a:schemeClr val="bg2"/>
                </a:solidFill>
                <a:latin typeface="Gill Sans MT" pitchFamily="34" charset="0"/>
              </a:rPr>
              <a:t>Teachers Training </a:t>
            </a:r>
            <a:endParaRPr lang="en-US" sz="1600" dirty="0">
              <a:solidFill>
                <a:schemeClr val="bg2"/>
              </a:solidFill>
              <a:latin typeface="Trebuchet MS" pitchFamily="34" charset="0"/>
            </a:endParaRPr>
          </a:p>
        </p:txBody>
      </p:sp>
      <p:sp>
        <p:nvSpPr>
          <p:cNvPr id="19" name="Oval 5"/>
          <p:cNvSpPr>
            <a:spLocks noChangeArrowheads="1"/>
          </p:cNvSpPr>
          <p:nvPr/>
        </p:nvSpPr>
        <p:spPr bwMode="auto">
          <a:xfrm>
            <a:off x="1115616" y="5013176"/>
            <a:ext cx="1737360" cy="1645920"/>
          </a:xfrm>
          <a:prstGeom prst="ellipse">
            <a:avLst/>
          </a:prstGeom>
          <a:solidFill>
            <a:srgbClr val="9ED3CC"/>
          </a:solidFill>
          <a:ln w="76200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1259632" y="5517232"/>
            <a:ext cx="1440160" cy="66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" tIns="22860" rIns="45720" bIns="22860" anchor="ctr">
            <a:spAutoFit/>
          </a:bodyPr>
          <a:lstStyle/>
          <a:p>
            <a:pPr algn="ctr" defTabSz="1088232"/>
            <a:r>
              <a:rPr lang="en-US" sz="2000" dirty="0" smtClean="0">
                <a:solidFill>
                  <a:schemeClr val="bg2"/>
                </a:solidFill>
                <a:latin typeface="Gill Sans MT" pitchFamily="34" charset="0"/>
              </a:rPr>
              <a:t>Community Action </a:t>
            </a:r>
            <a:endParaRPr lang="en-US" sz="1600" dirty="0">
              <a:solidFill>
                <a:schemeClr val="bg2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457626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000"/>
                            </p:stCondLst>
                            <p:childTnLst>
                              <p:par>
                                <p:cTn id="5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57" grpId="0"/>
      <p:bldP spid="60" grpId="0" animBg="1"/>
      <p:bldP spid="61" grpId="0"/>
      <p:bldP spid="62" grpId="0" animBg="1"/>
      <p:bldP spid="63" grpId="0" animBg="1"/>
      <p:bldP spid="14" grpId="0"/>
      <p:bldP spid="15" grpId="0" animBg="1"/>
      <p:bldP spid="16" grpId="0"/>
      <p:bldP spid="17" grpId="0" animBg="1"/>
      <p:bldP spid="18" grpId="0"/>
      <p:bldP spid="19" grpId="0" animBg="1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r">
          <a:defRPr sz="950" dirty="0" err="1" smtClean="0">
            <a:solidFill>
              <a:schemeClr val="tx1">
                <a:lumMod val="75000"/>
                <a:lumOff val="2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5425</TotalTime>
  <Words>507</Words>
  <Application>Microsoft Office PowerPoint</Application>
  <PresentationFormat>On-screen Show (4:3)</PresentationFormat>
  <Paragraphs>261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Literacy Boost </vt:lpstr>
      <vt:lpstr>Slide 5</vt:lpstr>
      <vt:lpstr>Slide 6</vt:lpstr>
      <vt:lpstr>Slide 7</vt:lpstr>
      <vt:lpstr>Slide 8</vt:lpstr>
      <vt:lpstr>Slide 9</vt:lpstr>
      <vt:lpstr>Slide 10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EAMEJIA</dc:creator>
  <cp:lastModifiedBy>I.Shahwani</cp:lastModifiedBy>
  <cp:revision>251</cp:revision>
  <dcterms:created xsi:type="dcterms:W3CDTF">2013-03-22T04:48:35Z</dcterms:created>
  <dcterms:modified xsi:type="dcterms:W3CDTF">2014-09-15T09:11:58Z</dcterms:modified>
</cp:coreProperties>
</file>